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802" r:id="rId2"/>
    <p:sldId id="297" r:id="rId3"/>
    <p:sldId id="323" r:id="rId4"/>
    <p:sldId id="817" r:id="rId5"/>
    <p:sldId id="761" r:id="rId6"/>
    <p:sldId id="790" r:id="rId7"/>
    <p:sldId id="289" r:id="rId8"/>
    <p:sldId id="806" r:id="rId9"/>
    <p:sldId id="807" r:id="rId10"/>
    <p:sldId id="808" r:id="rId11"/>
    <p:sldId id="809" r:id="rId12"/>
    <p:sldId id="810" r:id="rId13"/>
    <p:sldId id="816" r:id="rId14"/>
    <p:sldId id="803" r:id="rId15"/>
    <p:sldId id="804" r:id="rId16"/>
    <p:sldId id="805" r:id="rId17"/>
    <p:sldId id="813" r:id="rId18"/>
    <p:sldId id="815" r:id="rId19"/>
    <p:sldId id="812" r:id="rId20"/>
    <p:sldId id="814" r:id="rId21"/>
    <p:sldId id="303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şlıksız Bölüm" id="{7A1CABA3-FB36-4492-A9A4-45717A806283}">
          <p14:sldIdLst>
            <p14:sldId id="802"/>
            <p14:sldId id="297"/>
            <p14:sldId id="323"/>
            <p14:sldId id="817"/>
            <p14:sldId id="761"/>
            <p14:sldId id="790"/>
            <p14:sldId id="289"/>
            <p14:sldId id="806"/>
            <p14:sldId id="807"/>
            <p14:sldId id="808"/>
            <p14:sldId id="809"/>
            <p14:sldId id="810"/>
            <p14:sldId id="816"/>
            <p14:sldId id="803"/>
            <p14:sldId id="804"/>
            <p14:sldId id="805"/>
            <p14:sldId id="813"/>
            <p14:sldId id="815"/>
            <p14:sldId id="812"/>
            <p14:sldId id="814"/>
            <p14:sldId id="30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em barut" initials="sb" lastIdx="2" clrIdx="0">
    <p:extLst>
      <p:ext uri="{19B8F6BF-5375-455C-9EA6-DF929625EA0E}">
        <p15:presenceInfo xmlns:p15="http://schemas.microsoft.com/office/powerpoint/2012/main" xmlns="" userId="8967d584deb20816" providerId="Windows Live"/>
      </p:ext>
    </p:extLst>
  </p:cmAuthor>
  <p:cmAuthor id="2" name="Ali" initials="A" lastIdx="1" clrIdx="1">
    <p:extLst>
      <p:ext uri="{19B8F6BF-5375-455C-9EA6-DF929625EA0E}">
        <p15:presenceInfo xmlns:p15="http://schemas.microsoft.com/office/powerpoint/2012/main" xmlns="" userId="A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615115-A23F-0BA4-F89E-4BFDC99CD81D}" v="120" dt="2024-09-05T08:09:07.001"/>
    <p1510:client id="{5EA5F883-C3A3-85C7-50A5-DB7D833E8AF9}" v="212" dt="2024-09-05T07:53:41.507"/>
    <p1510:client id="{7339C51B-2532-DC70-EFC2-C89CDF9A8188}" v="42" dt="2024-09-05T08:30:09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Açık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Açık Stil 3 - Vurgu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Orta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Orta Stil 4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Açık Stil 2 - Vurgu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Açık Stil 3 - Vurgu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Açık Stil 2 - Vurgu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Orta Sti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Koyu Stil 2 - Vurgu 5/Vurgu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Koyu Stil 2 - Vurgu 3/Vurgu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582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6T23:05:24.773" idx="1">
    <p:pos x="2918" y="-289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57CF0D-FA8E-4FDD-B583-771BA980A75B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tr-TR"/>
        </a:p>
      </dgm:t>
    </dgm:pt>
    <dgm:pt modelId="{CCA00C04-7CDE-4692-B153-0D4D9A8D60A5}">
      <dgm:prSet custT="1"/>
      <dgm:spPr/>
      <dgm:t>
        <a:bodyPr/>
        <a:lstStyle/>
        <a:p>
          <a:pPr algn="l"/>
          <a:endParaRPr lang="tr-TR" sz="2400" b="1" i="1"/>
        </a:p>
        <a:p>
          <a:pPr algn="l"/>
          <a:r>
            <a:rPr lang="tr-TR" sz="2400" b="1" i="1">
              <a:solidFill>
                <a:srgbClr val="C00000"/>
              </a:solidFill>
            </a:rPr>
            <a:t>1. </a:t>
          </a:r>
          <a:r>
            <a:rPr lang="tr-TR" sz="2000" b="1" i="1">
              <a:solidFill>
                <a:srgbClr val="C00000"/>
              </a:solidFill>
            </a:rPr>
            <a:t>YÖNETİM VE ORGANİZASYON</a:t>
          </a:r>
          <a:endParaRPr lang="tr-TR" sz="2400" b="1" i="1">
            <a:solidFill>
              <a:srgbClr val="C00000"/>
            </a:solidFill>
          </a:endParaRPr>
        </a:p>
        <a:p>
          <a:pPr algn="l"/>
          <a:r>
            <a:rPr lang="tr-TR" sz="2400" b="1" i="1">
              <a:solidFill>
                <a:srgbClr val="FF0000"/>
              </a:solidFill>
            </a:rPr>
            <a:t>2. </a:t>
          </a:r>
          <a:r>
            <a:rPr lang="tr-TR" sz="2000" b="1" i="1">
              <a:solidFill>
                <a:srgbClr val="FF0000"/>
              </a:solidFill>
            </a:rPr>
            <a:t>BİTKİSEL VE HAYVANSAL ÜRETİM </a:t>
          </a:r>
          <a:endParaRPr lang="tr-TR" sz="2400" b="1" i="1">
            <a:solidFill>
              <a:srgbClr val="FF0000"/>
            </a:solidFill>
          </a:endParaRPr>
        </a:p>
        <a:p>
          <a:pPr algn="l"/>
          <a:r>
            <a:rPr lang="tr-TR" sz="2400" b="1" i="1"/>
            <a:t>3. </a:t>
          </a:r>
          <a:r>
            <a:rPr lang="tr-TR" sz="2000" b="1" i="1"/>
            <a:t>MAKİNE VE METAL TEKNOLOJİLERİ</a:t>
          </a:r>
        </a:p>
        <a:p>
          <a:pPr algn="l"/>
          <a:endParaRPr lang="tr-TR" sz="2000" b="1" i="1"/>
        </a:p>
        <a:p>
          <a:pPr algn="l"/>
          <a:endParaRPr lang="tr-TR" sz="2000" b="1" i="1"/>
        </a:p>
        <a:p>
          <a:pPr algn="l"/>
          <a:r>
            <a:rPr lang="tr-TR" sz="2400" b="1" i="1">
              <a:solidFill>
                <a:srgbClr val="C00000"/>
              </a:solidFill>
            </a:rPr>
            <a:t>1. </a:t>
          </a:r>
          <a:r>
            <a:rPr lang="tr-TR" sz="2000" b="1" i="1">
              <a:solidFill>
                <a:srgbClr val="C00000"/>
              </a:solidFill>
            </a:rPr>
            <a:t>TARIMSAL İŞLETMECİLİK</a:t>
          </a:r>
          <a:endParaRPr lang="tr-TR" sz="1800" b="1" i="1">
            <a:solidFill>
              <a:srgbClr val="C00000"/>
            </a:solidFill>
          </a:endParaRPr>
        </a:p>
        <a:p>
          <a:pPr algn="l"/>
          <a:r>
            <a:rPr lang="tr-TR" sz="2400" b="1" i="1">
              <a:solidFill>
                <a:srgbClr val="FF0000"/>
              </a:solidFill>
            </a:rPr>
            <a:t>2. </a:t>
          </a:r>
          <a:r>
            <a:rPr lang="tr-TR" sz="2000" b="1" i="1">
              <a:solidFill>
                <a:srgbClr val="FF0000"/>
              </a:solidFill>
            </a:rPr>
            <a:t>TOHUMCULUK TEKNOLOJİSİ</a:t>
          </a:r>
        </a:p>
        <a:p>
          <a:pPr algn="l"/>
          <a:r>
            <a:rPr lang="tr-TR" sz="2400" b="1" i="1"/>
            <a:t>3. </a:t>
          </a:r>
          <a:r>
            <a:rPr lang="tr-TR" sz="2000" b="1" i="1"/>
            <a:t>SULAMA TEKNOLOJİSİ</a:t>
          </a:r>
        </a:p>
        <a:p>
          <a:pPr algn="l"/>
          <a:r>
            <a:rPr lang="tr-TR" sz="2400" b="1" i="1"/>
            <a:t>4. </a:t>
          </a:r>
          <a:r>
            <a:rPr lang="tr-TR" sz="2000" b="1" i="1"/>
            <a:t>TARIM MAKİNALARI</a:t>
          </a:r>
        </a:p>
        <a:p>
          <a:pPr algn="l"/>
          <a:endParaRPr lang="tr-TR" sz="2400" b="1" i="1"/>
        </a:p>
        <a:p>
          <a:pPr algn="ctr"/>
          <a:endParaRPr lang="tr-TR" sz="1400"/>
        </a:p>
      </dgm:t>
    </dgm:pt>
    <dgm:pt modelId="{69A0176C-B597-42ED-82FA-7FA9344B15ED}" type="sibTrans" cxnId="{494AB352-AC84-4153-ACDA-1F381810299B}">
      <dgm:prSet/>
      <dgm:spPr/>
      <dgm:t>
        <a:bodyPr/>
        <a:lstStyle/>
        <a:p>
          <a:endParaRPr lang="tr-TR"/>
        </a:p>
      </dgm:t>
    </dgm:pt>
    <dgm:pt modelId="{8FC025EB-0A1B-48AD-8164-7AF500AA1341}" type="parTrans" cxnId="{494AB352-AC84-4153-ACDA-1F381810299B}">
      <dgm:prSet/>
      <dgm:spPr/>
      <dgm:t>
        <a:bodyPr/>
        <a:lstStyle/>
        <a:p>
          <a:endParaRPr lang="tr-TR"/>
        </a:p>
      </dgm:t>
    </dgm:pt>
    <dgm:pt modelId="{25513086-9E35-4917-ADA6-4EEAF69E371C}" type="pres">
      <dgm:prSet presAssocID="{DC57CF0D-FA8E-4FDD-B583-771BA980A75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tr-TR"/>
        </a:p>
      </dgm:t>
    </dgm:pt>
    <dgm:pt modelId="{AD4241DA-C5EF-46A3-B276-0A9045C04A1F}" type="pres">
      <dgm:prSet presAssocID="{DC57CF0D-FA8E-4FDD-B583-771BA980A75B}" presName="pyramid" presStyleLbl="node1" presStyleIdx="0" presStyleCnt="1" custLinFactNeighborX="-96" custLinFactNeighborY="-696"/>
      <dgm:spPr>
        <a:scene3d>
          <a:camera prst="orthographicFront"/>
          <a:lightRig rig="threePt" dir="t"/>
        </a:scene3d>
        <a:sp3d>
          <a:bevelT/>
        </a:sp3d>
      </dgm:spPr>
    </dgm:pt>
    <dgm:pt modelId="{7D3B8370-C3A6-421A-95F1-951293F55E39}" type="pres">
      <dgm:prSet presAssocID="{DC57CF0D-FA8E-4FDD-B583-771BA980A75B}" presName="theList" presStyleCnt="0"/>
      <dgm:spPr/>
    </dgm:pt>
    <dgm:pt modelId="{073FFD82-B7BB-43C0-9244-1C27DB2863E5}" type="pres">
      <dgm:prSet presAssocID="{CCA00C04-7CDE-4692-B153-0D4D9A8D60A5}" presName="aNode" presStyleLbl="fgAcc1" presStyleIdx="0" presStyleCnt="1" custScaleX="125860" custScaleY="796439" custLinFactY="33853" custLinFactNeighborX="-15500" custLinFactNeighborY="10000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0D10B99-9059-4FCC-84AE-72FF30AFEFB8}" type="pres">
      <dgm:prSet presAssocID="{CCA00C04-7CDE-4692-B153-0D4D9A8D60A5}" presName="aSpace" presStyleCnt="0"/>
      <dgm:spPr/>
    </dgm:pt>
  </dgm:ptLst>
  <dgm:cxnLst>
    <dgm:cxn modelId="{CC1D9F9A-B871-49E2-963E-ECDB48FCB64F}" type="presOf" srcId="{CCA00C04-7CDE-4692-B153-0D4D9A8D60A5}" destId="{073FFD82-B7BB-43C0-9244-1C27DB2863E5}" srcOrd="0" destOrd="0" presId="urn:microsoft.com/office/officeart/2005/8/layout/pyramid2"/>
    <dgm:cxn modelId="{5C391E70-A5F2-4B4F-AA71-E85250C2A89B}" type="presOf" srcId="{DC57CF0D-FA8E-4FDD-B583-771BA980A75B}" destId="{25513086-9E35-4917-ADA6-4EEAF69E371C}" srcOrd="0" destOrd="0" presId="urn:microsoft.com/office/officeart/2005/8/layout/pyramid2"/>
    <dgm:cxn modelId="{494AB352-AC84-4153-ACDA-1F381810299B}" srcId="{DC57CF0D-FA8E-4FDD-B583-771BA980A75B}" destId="{CCA00C04-7CDE-4692-B153-0D4D9A8D60A5}" srcOrd="0" destOrd="0" parTransId="{8FC025EB-0A1B-48AD-8164-7AF500AA1341}" sibTransId="{69A0176C-B597-42ED-82FA-7FA9344B15ED}"/>
    <dgm:cxn modelId="{6C3498C7-81EC-4316-B8BB-2BA599288230}" type="presParOf" srcId="{25513086-9E35-4917-ADA6-4EEAF69E371C}" destId="{AD4241DA-C5EF-46A3-B276-0A9045C04A1F}" srcOrd="0" destOrd="0" presId="urn:microsoft.com/office/officeart/2005/8/layout/pyramid2"/>
    <dgm:cxn modelId="{9B0F7F28-09E7-4728-87AD-FB4CDDD7023C}" type="presParOf" srcId="{25513086-9E35-4917-ADA6-4EEAF69E371C}" destId="{7D3B8370-C3A6-421A-95F1-951293F55E39}" srcOrd="1" destOrd="0" presId="urn:microsoft.com/office/officeart/2005/8/layout/pyramid2"/>
    <dgm:cxn modelId="{2B7147B2-B194-4066-8798-AA01001BB428}" type="presParOf" srcId="{7D3B8370-C3A6-421A-95F1-951293F55E39}" destId="{073FFD82-B7BB-43C0-9244-1C27DB2863E5}" srcOrd="0" destOrd="0" presId="urn:microsoft.com/office/officeart/2005/8/layout/pyramid2"/>
    <dgm:cxn modelId="{21C44645-563E-48EE-B0E7-5306E5E7E296}" type="presParOf" srcId="{7D3B8370-C3A6-421A-95F1-951293F55E39}" destId="{20D10B99-9059-4FCC-84AE-72FF30AFEFB8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241DA-C5EF-46A3-B276-0A9045C04A1F}">
      <dsp:nvSpPr>
        <dsp:cNvPr id="0" name=""/>
        <dsp:cNvSpPr/>
      </dsp:nvSpPr>
      <dsp:spPr>
        <a:xfrm>
          <a:off x="728415" y="0"/>
          <a:ext cx="6428486" cy="6428486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3FFD82-B7BB-43C0-9244-1C27DB2863E5}">
      <dsp:nvSpPr>
        <dsp:cNvPr id="0" name=""/>
        <dsp:cNvSpPr/>
      </dsp:nvSpPr>
      <dsp:spPr>
        <a:xfrm>
          <a:off x="2760877" y="939074"/>
          <a:ext cx="5259080" cy="50598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400" b="1" i="1" kern="120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>
              <a:solidFill>
                <a:srgbClr val="C00000"/>
              </a:solidFill>
            </a:rPr>
            <a:t>1. </a:t>
          </a:r>
          <a:r>
            <a:rPr lang="tr-TR" sz="2000" b="1" i="1" kern="1200">
              <a:solidFill>
                <a:srgbClr val="C00000"/>
              </a:solidFill>
            </a:rPr>
            <a:t>YÖNETİM VE ORGANİZASYON</a:t>
          </a:r>
          <a:endParaRPr lang="tr-TR" sz="2400" b="1" i="1" kern="1200">
            <a:solidFill>
              <a:srgbClr val="C00000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>
              <a:solidFill>
                <a:srgbClr val="FF0000"/>
              </a:solidFill>
            </a:rPr>
            <a:t>2. </a:t>
          </a:r>
          <a:r>
            <a:rPr lang="tr-TR" sz="2000" b="1" i="1" kern="1200">
              <a:solidFill>
                <a:srgbClr val="FF0000"/>
              </a:solidFill>
            </a:rPr>
            <a:t>BİTKİSEL VE HAYVANSAL ÜRETİM </a:t>
          </a:r>
          <a:endParaRPr lang="tr-TR" sz="2400" b="1" i="1" kern="1200">
            <a:solidFill>
              <a:srgbClr val="FF0000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/>
            <a:t>3. </a:t>
          </a:r>
          <a:r>
            <a:rPr lang="tr-TR" sz="2000" b="1" i="1" kern="1200"/>
            <a:t>MAKİNE VE METAL TEKNOLOJİLERİ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000" b="1" i="1" kern="120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000" b="1" i="1" kern="120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>
              <a:solidFill>
                <a:srgbClr val="C00000"/>
              </a:solidFill>
            </a:rPr>
            <a:t>1. </a:t>
          </a:r>
          <a:r>
            <a:rPr lang="tr-TR" sz="2000" b="1" i="1" kern="1200">
              <a:solidFill>
                <a:srgbClr val="C00000"/>
              </a:solidFill>
            </a:rPr>
            <a:t>TARIMSAL İŞLETMECİLİK</a:t>
          </a:r>
          <a:endParaRPr lang="tr-TR" sz="1800" b="1" i="1" kern="1200">
            <a:solidFill>
              <a:srgbClr val="C00000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>
              <a:solidFill>
                <a:srgbClr val="FF0000"/>
              </a:solidFill>
            </a:rPr>
            <a:t>2. </a:t>
          </a:r>
          <a:r>
            <a:rPr lang="tr-TR" sz="2000" b="1" i="1" kern="1200">
              <a:solidFill>
                <a:srgbClr val="FF0000"/>
              </a:solidFill>
            </a:rPr>
            <a:t>TOHUMCULUK TEKNOLOJİSİ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/>
            <a:t>3. </a:t>
          </a:r>
          <a:r>
            <a:rPr lang="tr-TR" sz="2000" b="1" i="1" kern="1200"/>
            <a:t>SULAMA TEKNOLOJİSİ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1" i="1" kern="1200"/>
            <a:t>4. </a:t>
          </a:r>
          <a:r>
            <a:rPr lang="tr-TR" sz="2000" b="1" i="1" kern="1200"/>
            <a:t>TARIM MAKİNALARI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400" b="1" i="1" kern="120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1400" kern="1200"/>
        </a:p>
      </dsp:txBody>
      <dsp:txXfrm>
        <a:off x="3007881" y="1186078"/>
        <a:ext cx="4765072" cy="4565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6C460-C3B0-4198-A528-1D4EBB20D3B0}" type="datetimeFigureOut">
              <a:rPr lang="tr-TR" smtClean="0"/>
              <a:t>05.09.2024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95D44-78F7-43F5-A833-887FAB84609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399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9C5B-0151-4689-9E6A-7BF734A35756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359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4FA6-EDDF-4535-AB17-A8DDEA0EE457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455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0FF3-7895-4D8F-A1F5-FA7328AA2C42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601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10772422" y="517050"/>
            <a:ext cx="288540" cy="290849"/>
          </a:xfrm>
          <a:prstGeom prst="rect">
            <a:avLst/>
          </a:prstGeom>
        </p:spPr>
        <p:txBody>
          <a:bodyPr anchor="ctr"/>
          <a:lstStyle>
            <a:lvl1pPr>
              <a:defRPr sz="1001">
                <a:solidFill>
                  <a:srgbClr val="4C6077"/>
                </a:solidFill>
                <a:latin typeface="Geomanist Regular"/>
                <a:ea typeface="Geomanist Regular"/>
                <a:cs typeface="Geomanist Regular"/>
                <a:sym typeface="Geomanist Regular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0768358" y="514143"/>
            <a:ext cx="296661" cy="296661"/>
          </a:xfrm>
          <a:prstGeom prst="ellipse">
            <a:avLst/>
          </a:prstGeom>
          <a:ln w="12700">
            <a:solidFill>
              <a:srgbClr val="4C6077"/>
            </a:solidFill>
            <a:miter lim="400000"/>
          </a:ln>
        </p:spPr>
        <p:txBody>
          <a:bodyPr lIns="25401" tIns="25401" rIns="25401" bIns="25401" anchor="ctr"/>
          <a:lstStyle/>
          <a:p>
            <a:pPr>
              <a:defRPr sz="3200"/>
            </a:pPr>
            <a:endParaRPr sz="1600"/>
          </a:p>
        </p:txBody>
      </p:sp>
      <p:grpSp>
        <p:nvGrpSpPr>
          <p:cNvPr id="122" name="Group 122">
            <a:hlinkClick r:id="" action="ppaction://hlinkshowjump?jump=nextslide"/>
          </p:cNvPr>
          <p:cNvGrpSpPr/>
          <p:nvPr/>
        </p:nvGrpSpPr>
        <p:grpSpPr>
          <a:xfrm>
            <a:off x="11137942" y="514143"/>
            <a:ext cx="296661" cy="296661"/>
            <a:chOff x="0" y="0"/>
            <a:chExt cx="593321" cy="593321"/>
          </a:xfrm>
        </p:grpSpPr>
        <p:sp>
          <p:nvSpPr>
            <p:cNvPr id="120" name="Shape 120"/>
            <p:cNvSpPr/>
            <p:nvPr/>
          </p:nvSpPr>
          <p:spPr>
            <a:xfrm>
              <a:off x="0" y="0"/>
              <a:ext cx="593322" cy="593322"/>
            </a:xfrm>
            <a:prstGeom prst="ellipse">
              <a:avLst/>
            </a:prstGeom>
            <a:noFill/>
            <a:ln w="12700" cap="flat">
              <a:solidFill>
                <a:srgbClr val="4C607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  <p:sp>
          <p:nvSpPr>
            <p:cNvPr id="121" name="Shape 121"/>
            <p:cNvSpPr/>
            <p:nvPr/>
          </p:nvSpPr>
          <p:spPr>
            <a:xfrm rot="13500000">
              <a:off x="135768" y="196474"/>
              <a:ext cx="205107" cy="20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4C607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</p:grpSp>
      <p:grpSp>
        <p:nvGrpSpPr>
          <p:cNvPr id="125" name="Group 125">
            <a:hlinkClick r:id="" action="ppaction://hlinkshowjump?jump=previousslide"/>
          </p:cNvPr>
          <p:cNvGrpSpPr/>
          <p:nvPr/>
        </p:nvGrpSpPr>
        <p:grpSpPr>
          <a:xfrm>
            <a:off x="10398775" y="514143"/>
            <a:ext cx="296661" cy="296661"/>
            <a:chOff x="0" y="0"/>
            <a:chExt cx="593321" cy="593321"/>
          </a:xfrm>
        </p:grpSpPr>
        <p:sp>
          <p:nvSpPr>
            <p:cNvPr id="123" name="Shape 123"/>
            <p:cNvSpPr/>
            <p:nvPr/>
          </p:nvSpPr>
          <p:spPr>
            <a:xfrm>
              <a:off x="0" y="0"/>
              <a:ext cx="593322" cy="593322"/>
            </a:xfrm>
            <a:prstGeom prst="ellipse">
              <a:avLst/>
            </a:prstGeom>
            <a:noFill/>
            <a:ln w="12700" cap="flat">
              <a:solidFill>
                <a:srgbClr val="4C607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  <p:sp>
          <p:nvSpPr>
            <p:cNvPr id="124" name="Shape 124"/>
            <p:cNvSpPr/>
            <p:nvPr/>
          </p:nvSpPr>
          <p:spPr>
            <a:xfrm rot="2700000">
              <a:off x="229801" y="196474"/>
              <a:ext cx="205107" cy="20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4C607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</p:grpSp>
      <p:sp>
        <p:nvSpPr>
          <p:cNvPr id="128" name="Shape 128"/>
          <p:cNvSpPr/>
          <p:nvPr/>
        </p:nvSpPr>
        <p:spPr>
          <a:xfrm>
            <a:off x="644291" y="884723"/>
            <a:ext cx="10783269" cy="0"/>
          </a:xfrm>
          <a:prstGeom prst="line">
            <a:avLst/>
          </a:prstGeom>
          <a:ln w="12700">
            <a:solidFill>
              <a:srgbClr val="A9AFBA"/>
            </a:solidFill>
            <a:miter lim="400000"/>
          </a:ln>
        </p:spPr>
        <p:txBody>
          <a:bodyPr lIns="25401" tIns="25401" rIns="25401" bIns="25401" anchor="ctr"/>
          <a:lstStyle/>
          <a:p>
            <a:pPr>
              <a:defRPr sz="3200"/>
            </a:pPr>
            <a:endParaRPr sz="1600"/>
          </a:p>
        </p:txBody>
      </p:sp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xfrm>
            <a:off x="609006" y="547694"/>
            <a:ext cx="9652023" cy="363676"/>
          </a:xfrm>
          <a:prstGeom prst="rect">
            <a:avLst/>
          </a:prstGeom>
        </p:spPr>
        <p:txBody>
          <a:bodyPr anchor="t"/>
          <a:lstStyle>
            <a:lvl1pPr algn="l">
              <a:defRPr sz="1751" cap="all">
                <a:solidFill>
                  <a:srgbClr val="A9AFBA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hape 126"/>
          <p:cNvSpPr/>
          <p:nvPr/>
        </p:nvSpPr>
        <p:spPr>
          <a:xfrm>
            <a:off x="9242365" y="6386929"/>
            <a:ext cx="2196116" cy="205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1" tIns="25401" rIns="25401" bIns="25401" anchor="ctr">
            <a:spAutoFit/>
          </a:bodyPr>
          <a:lstStyle/>
          <a:p>
            <a:pPr algn="r"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sz="1001"/>
              <a:t>Mountain presentation by </a:t>
            </a:r>
            <a:r>
              <a:rPr sz="1001">
                <a:latin typeface="Geomanist Regular"/>
                <a:ea typeface="Geomanist Regular"/>
                <a:cs typeface="Geomanist Regular"/>
                <a:sym typeface="Geomanist Regular"/>
              </a:rPr>
              <a:t>ContestDesign</a:t>
            </a:r>
          </a:p>
        </p:txBody>
      </p:sp>
      <p:pic>
        <p:nvPicPr>
          <p:cNvPr id="14" name="03_For-Footer_Smal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660191" y="6354060"/>
            <a:ext cx="452543" cy="182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415820102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800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FECD-4237-448E-9380-B71C4E06080A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892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1A34-DD32-43B2-9A43-1B41857EEC29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700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0AC-E838-405A-BF05-0F4A2B5EF00B}" type="datetime1">
              <a:rPr lang="tr-TR" smtClean="0"/>
              <a:t>05.09.2024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6402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F5F8E-50E1-46B2-B6C6-0769F3718E9A}" type="datetime1">
              <a:rPr lang="tr-TR" smtClean="0"/>
              <a:t>05.09.2024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057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49E9-7582-459E-AE65-9CA935A07B34}" type="datetime1">
              <a:rPr lang="tr-TR" smtClean="0"/>
              <a:t>05.09.2024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022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26E1-041F-4B4D-A056-CE6988298B3E}" type="datetime1">
              <a:rPr lang="tr-TR" smtClean="0"/>
              <a:t>05.09.2024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30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4A1-4B8C-45F1-AB12-4E433FA190CE}" type="datetime1">
              <a:rPr lang="tr-TR" smtClean="0"/>
              <a:t>05.09.2024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042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B564-C850-425D-9D98-B6677A59ADEE}" type="datetime1">
              <a:rPr lang="tr-TR" smtClean="0"/>
              <a:t>05.09.2024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50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86A4D-45CC-4103-8120-D609C145BEC7}" type="datetime1">
              <a:rPr lang="tr-TR" smtClean="0"/>
              <a:t>05.09.2024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1EBF-59EC-44F4-B9C5-8384432AF40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754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xmlns="" id="{979E27D9-03C7-44E2-9FF8-15D0C8506A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EEBF1590-3B36-48EE-A89D-3B6F3CB256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C8F6C8C-AB5A-4548-942D-E3FD40ACBC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ject 3">
            <a:extLst>
              <a:ext uri="{FF2B5EF4-FFF2-40B4-BE49-F238E27FC236}">
                <a16:creationId xmlns:a16="http://schemas.microsoft.com/office/drawing/2014/main" xmlns="" id="{B808CBAC-49BA-5D57-2371-30C84604993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9707" y="168456"/>
            <a:ext cx="2018429" cy="2177179"/>
          </a:xfrm>
          <a:prstGeom prst="rect">
            <a:avLst/>
          </a:prstGeom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xmlns="" id="{DC5A01EB-17A4-DD85-29B7-40A1F993741F}"/>
              </a:ext>
            </a:extLst>
          </p:cNvPr>
          <p:cNvSpPr txBox="1"/>
          <p:nvPr/>
        </p:nvSpPr>
        <p:spPr>
          <a:xfrm>
            <a:off x="2248136" y="1497628"/>
            <a:ext cx="7695727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3200" b="1">
                <a:solidFill>
                  <a:srgbClr val="0070C0"/>
                </a:solidFill>
                <a:latin typeface="Arial Black" panose="020B0A04020102020204" pitchFamily="34" charset="0"/>
              </a:rPr>
              <a:t>CEYLANPINAR TARIM </a:t>
            </a:r>
          </a:p>
          <a:p>
            <a:pPr algn="ctr"/>
            <a:r>
              <a:rPr lang="tr-TR" sz="3200" b="1">
                <a:solidFill>
                  <a:srgbClr val="0070C0"/>
                </a:solidFill>
                <a:latin typeface="Arial Black" panose="020B0A04020102020204" pitchFamily="34" charset="0"/>
              </a:rPr>
              <a:t>MESLEK YÜKSEKOKULU </a:t>
            </a:r>
          </a:p>
          <a:p>
            <a:pPr algn="ctr"/>
            <a:endParaRPr lang="tr-TR" sz="2800" b="1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/>
            <a:r>
              <a:rPr lang="tr-TR" sz="2800" b="1">
                <a:solidFill>
                  <a:srgbClr val="0070C0"/>
                </a:solidFill>
                <a:latin typeface="Arial Black" panose="020B0A04020102020204" pitchFamily="34" charset="0"/>
              </a:rPr>
              <a:t>2024 YILI KYBS VE PERFORMANS DEĞERLENDİRMESİ</a:t>
            </a:r>
            <a:endParaRPr lang="tr-TR" sz="2800"/>
          </a:p>
        </p:txBody>
      </p:sp>
      <p:pic>
        <p:nvPicPr>
          <p:cNvPr id="3" name="Resim 2" descr="metin, amblem, ticari marka, logo içeren bir resim&#10;&#10;Açıklama otomatik olarak oluşturuldu">
            <a:extLst>
              <a:ext uri="{FF2B5EF4-FFF2-40B4-BE49-F238E27FC236}">
                <a16:creationId xmlns:a16="http://schemas.microsoft.com/office/drawing/2014/main" xmlns="" id="{7F6E2446-628E-2369-7D71-E565371795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713" y="336934"/>
            <a:ext cx="2141221" cy="217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74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10</a:t>
            </a:fld>
            <a:endParaRPr lang="tr-TR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88" y="451262"/>
            <a:ext cx="10058400" cy="57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40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11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8" y="368136"/>
            <a:ext cx="10058400" cy="579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56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12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66" y="213756"/>
            <a:ext cx="10058400" cy="64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95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633047"/>
            <a:ext cx="10515600" cy="4979962"/>
          </a:xfrm>
        </p:spPr>
        <p:txBody>
          <a:bodyPr>
            <a:normAutofit/>
          </a:bodyPr>
          <a:lstStyle/>
          <a:p>
            <a:r>
              <a:rPr lang="tr-TR" sz="3600" dirty="0">
                <a:latin typeface="Times New Roman" pitchFamily="18" charset="0"/>
                <a:cs typeface="Times New Roman" pitchFamily="18" charset="0"/>
              </a:rPr>
              <a:t>Okulumuzun tüm evrakları ve arşiv dosyaları dijital hale dönüştürüldü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Akredite olma süreci zamanında yetiştirilip sürecin devam etmesi sağlanıyor.</a:t>
            </a:r>
          </a:p>
          <a:p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Eğitim-öğretim </a:t>
            </a:r>
            <a:r>
              <a:rPr lang="tr-TR" sz="3600" dirty="0" err="1" smtClean="0">
                <a:latin typeface="Times New Roman" pitchFamily="18" charset="0"/>
                <a:cs typeface="Times New Roman" pitchFamily="18" charset="0"/>
              </a:rPr>
              <a:t>Osmanbey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 Kampüsü’nde %100 öğrenci doluluk oranı ile devam etmektedir.</a:t>
            </a:r>
            <a:endParaRPr lang="tr-T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105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37">
            <a:extLst>
              <a:ext uri="{FF2B5EF4-FFF2-40B4-BE49-F238E27FC236}">
                <a16:creationId xmlns:a16="http://schemas.microsoft.com/office/drawing/2014/main" xmlns="" id="{86FF76B9-219D-4469-AF87-0236D2903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DB88BD78-87E1-424D-B479-C37D8E41B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C05EB894-9410-4B20-95E4-7A25101AB8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166E38B6-B050-4340-8E8F-3A971DADC0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3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xmlns="" id="{633C5E46-DAC5-4661-9C87-22B08E2A51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A97C7DC8-B187-4832-9A2C-8942A518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C0D1EBF-59EC-44F4-B9C5-8384432AF40E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graphicFrame>
        <p:nvGraphicFramePr>
          <p:cNvPr id="13" name="Tablo 12">
            <a:extLst>
              <a:ext uri="{FF2B5EF4-FFF2-40B4-BE49-F238E27FC236}">
                <a16:creationId xmlns:a16="http://schemas.microsoft.com/office/drawing/2014/main" xmlns="" id="{2F5E887C-D477-CEFD-4F6A-D2A2DFACD9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454245"/>
              </p:ext>
            </p:extLst>
          </p:nvPr>
        </p:nvGraphicFramePr>
        <p:xfrm>
          <a:off x="200197" y="587829"/>
          <a:ext cx="11632574" cy="6030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34799">
                  <a:extLst>
                    <a:ext uri="{9D8B030D-6E8A-4147-A177-3AD203B41FA5}">
                      <a16:colId xmlns:a16="http://schemas.microsoft.com/office/drawing/2014/main" xmlns="" val="3648143655"/>
                    </a:ext>
                  </a:extLst>
                </a:gridCol>
                <a:gridCol w="897775">
                  <a:extLst>
                    <a:ext uri="{9D8B030D-6E8A-4147-A177-3AD203B41FA5}">
                      <a16:colId xmlns:a16="http://schemas.microsoft.com/office/drawing/2014/main" xmlns="" val="159402576"/>
                    </a:ext>
                  </a:extLst>
                </a:gridCol>
              </a:tblGrid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err="1">
                          <a:effectLst/>
                        </a:rPr>
                        <a:t>A.Harran</a:t>
                      </a:r>
                      <a:r>
                        <a:rPr lang="tr-TR" sz="1400">
                          <a:effectLst/>
                        </a:rPr>
                        <a:t> Üniversitesinde Kurumsal Aidiyet/Memnuniyet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91454089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B. HRÜ'de Çalışanların Görev ve Yetkilendirmelerden Memnuniyet Oranı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71%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559756904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C. Çalışanların HRÜ Değerleri, Misyonu, Vizyonu, Politika ve Stratejileri İçin Memnuniyet Oranı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546869464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D. Üniversitemizin Değişime ve Dönüşüme Gösterdiği Yaklaşım Konusundaki Memnuniyet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67%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959306867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E. Çalışanların İletişim ve İlişkilerden Memnuniyetleri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617086712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F. Çalışanların </a:t>
                      </a:r>
                      <a:r>
                        <a:rPr lang="tr-TR" sz="1400" err="1">
                          <a:effectLst/>
                        </a:rPr>
                        <a:t>HRÜ'nün</a:t>
                      </a:r>
                      <a:r>
                        <a:rPr lang="tr-TR" sz="1400">
                          <a:effectLst/>
                        </a:rPr>
                        <a:t> Üst Yönetiminden Memnuniyeti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984493510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G. Çalışanların HRÜ'nün Birim Yönetiminden Memnuniyeti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98132265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Ğ. Çalışanların Tanıma-Takdir Memnuniyeti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79%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092876455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H. İhtiyaç Duyduğunuzda Üniversitemizin İlgili Birimleri ile İletişime Geçebilme Konusundaki Memnuniyetiniz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967210930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I. Çalışanların İdari Hizmetlerden Memnuniyet Oranı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05231187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İ. İşinizi Yapabilmeniz için Gerekli Olan Teknik Desteğin Sağlanması Konusunda Memnuniyetiniz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824259758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J. Çalışanların Çalışma Ortamından Memnuniyetleri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42%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624581061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K. Kütüphane Hizmetlerinden Personel Memnuniyet Oranı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496965675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L. Çalışanların Eğitim ve Geliştirme İmkânlarından Memnuniyet Düzeyi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570967481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M. Harran Üniversitesinde Çevresel Memnuniyet Etkisi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53%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151880732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N. Hizmet içi Eğitim Hizmetlerinden Memnuniyet Oranı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67%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81125075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O.AKADEMİK PERSONEL MEMNUNİYET ORANI (BİRİM)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67%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968263772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Birimdeki Toplam Akademik Personel Sayısı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798596270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Çalışan Memnuniyeti Anketine Katılan Akademik Personel Sayısı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984596884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Çalışan Memnuniyeti Anketine Katılan Akademik Personel Oranı(%)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367992880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İdari Hizmetleri Değerlendirme Anketine Katılan Birim Akademik Personel Oranı (%)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335391848"/>
                  </a:ext>
                </a:extLst>
              </a:tr>
              <a:tr h="274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effectLst/>
                        </a:rPr>
                        <a:t>Değerlendirmesi Yapılan Birim Akademik Personel Anket Sayısı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77" marR="49377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059164913"/>
                  </a:ext>
                </a:extLst>
              </a:tr>
            </a:tbl>
          </a:graphicData>
        </a:graphic>
      </p:graphicFrame>
      <p:sp>
        <p:nvSpPr>
          <p:cNvPr id="15" name="Metin kutusu 14">
            <a:extLst>
              <a:ext uri="{FF2B5EF4-FFF2-40B4-BE49-F238E27FC236}">
                <a16:creationId xmlns:a16="http://schemas.microsoft.com/office/drawing/2014/main" xmlns="" id="{62ADFBAA-8B9D-B6BE-05EF-EDE745FA77E6}"/>
              </a:ext>
            </a:extLst>
          </p:cNvPr>
          <p:cNvSpPr txBox="1"/>
          <p:nvPr/>
        </p:nvSpPr>
        <p:spPr>
          <a:xfrm>
            <a:off x="-1099456" y="45305"/>
            <a:ext cx="115990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5395">
              <a:lnSpc>
                <a:spcPct val="100000"/>
              </a:lnSpc>
              <a:spcBef>
                <a:spcPts val="484"/>
              </a:spcBef>
            </a:pP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2024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Bahar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Dönemi</a:t>
            </a:r>
            <a:r>
              <a:rPr lang="tr-TR" sz="2000" b="1" spc="-7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Akademik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Personelin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Üniversitemiz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Hizmetlerinden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Memnuniyeti</a:t>
            </a:r>
            <a:endParaRPr lang="tr-TR" sz="20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8070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xmlns="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A97C7DC8-B187-4832-9A2C-8942A518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C0D1EBF-59EC-44F4-B9C5-8384432AF40E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xmlns="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xmlns="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o 1">
            <a:extLst>
              <a:ext uri="{FF2B5EF4-FFF2-40B4-BE49-F238E27FC236}">
                <a16:creationId xmlns:a16="http://schemas.microsoft.com/office/drawing/2014/main" xmlns="" id="{F4AE13EF-3983-01F4-59D7-421A916FC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128303"/>
              </p:ext>
            </p:extLst>
          </p:nvPr>
        </p:nvGraphicFramePr>
        <p:xfrm>
          <a:off x="250371" y="598825"/>
          <a:ext cx="11941629" cy="5970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46453">
                  <a:extLst>
                    <a:ext uri="{9D8B030D-6E8A-4147-A177-3AD203B41FA5}">
                      <a16:colId xmlns:a16="http://schemas.microsoft.com/office/drawing/2014/main" xmlns="" val="1989232764"/>
                    </a:ext>
                  </a:extLst>
                </a:gridCol>
                <a:gridCol w="895176">
                  <a:extLst>
                    <a:ext uri="{9D8B030D-6E8A-4147-A177-3AD203B41FA5}">
                      <a16:colId xmlns:a16="http://schemas.microsoft.com/office/drawing/2014/main" xmlns="" val="3541422422"/>
                    </a:ext>
                  </a:extLst>
                </a:gridCol>
              </a:tblGrid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A.Harran Üniversitesinde Kurumsal Aidiyet/Memnuniyet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220460661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B. HRÜ'de Çalışanların Görev ve Yetkilendirmelerden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71%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69982613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C. Çalışanların HRÜ Değerleri, Misyonu, Vizyonu, Politika ve Stratejileri İçin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69%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402657866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D. Üniversitemizin Değişime ve Dönüşüme Gösterdiği Yaklaşım Konusundaki Memnuniyet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714008001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E. Çalışanların İletişim ve İlişkilerden Memnuniyetleri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876755059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F. Çalışanların HRÜ'nün Üst Yönetiminden Memnuniyeti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75850888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G. Çalışanların </a:t>
                      </a:r>
                      <a:r>
                        <a:rPr lang="tr-TR" sz="1400" err="1">
                          <a:solidFill>
                            <a:schemeClr val="bg1"/>
                          </a:solidFill>
                          <a:effectLst/>
                        </a:rPr>
                        <a:t>HRÜ'nün</a:t>
                      </a: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 Birim Yönetiminden Memnuniyeti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95%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313211722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Ğ. Çalışanların Tanıma-Takdir Memnuniyeti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71%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844407037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H. İhtiyaç Duyduğunuzda Üniversitemizin İlgili Birimleri ile İletişime Geçebilme Konusundaki Memnuniyetiniz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69%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156059957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I. Çalışanların İdari Hizmetlerden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625998471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İ. İşinizi Yapabilmeniz için Gerekli Olan Teknik Desteğin Sağlanması Konusunda Memnuniyetiniz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42%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711292768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J. Çalışanların Çalışma Ortamından Memnuniyetleri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93868143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K. Kütüphane Hizmetlerinden Personel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37151703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L. Çalışanların Eğitim ve Geliştirme İmkânlarından Memnuniyet Düzeyi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46%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709565108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M. Harran Üniversitesinde Çevresel Memnuniyet Etkisi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652913394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N. Hizmet içi Eğitim Hizmetlerinden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592174615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O.İDARİ PERSONEL MEMNUNİYET ORANI (BİRİM)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64%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628790002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Birimdeki Toplam İdari Personel Sayısı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072230795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Çalışan Memnuniyeti Anketine Katılan Birim İdari Personel Sayısı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85244423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Çalışan Memnuniyeti Anketine Katılan Birim İdari Personel Oranı (%)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070655490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İdari Hizmetleri Değerlendirme Anketine Katılan Birim İdari Personel Oranı (%)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380786978"/>
                  </a:ext>
                </a:extLst>
              </a:tr>
              <a:tr h="27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Değerlendirmesi Yapılan Birim İdari Personel Anket Sayısı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54" marR="49454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157830486"/>
                  </a:ext>
                </a:extLst>
              </a:tr>
            </a:tbl>
          </a:graphicData>
        </a:graphic>
      </p:graphicFrame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77C49822-4037-7EE1-4DEC-48C7B6FDD68E}"/>
              </a:ext>
            </a:extLst>
          </p:cNvPr>
          <p:cNvSpPr txBox="1"/>
          <p:nvPr/>
        </p:nvSpPr>
        <p:spPr>
          <a:xfrm>
            <a:off x="-1081157" y="88430"/>
            <a:ext cx="115990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5395">
              <a:lnSpc>
                <a:spcPct val="100000"/>
              </a:lnSpc>
              <a:spcBef>
                <a:spcPts val="484"/>
              </a:spcBef>
            </a:pP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2024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Bahar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Dönemi</a:t>
            </a:r>
            <a:r>
              <a:rPr lang="tr-TR" sz="2000" b="1" spc="-75">
                <a:solidFill>
                  <a:srgbClr val="702FA0"/>
                </a:solidFill>
                <a:latin typeface="Arial"/>
                <a:cs typeface="Arial"/>
              </a:rPr>
              <a:t> İdari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Personelin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Üniversitemiz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Hizmetlerinden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Memnuniyeti</a:t>
            </a:r>
            <a:endParaRPr lang="tr-TR" sz="20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3408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xmlns="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A97C7DC8-B187-4832-9A2C-8942A518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C0D1EBF-59EC-44F4-B9C5-8384432AF40E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xmlns="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xmlns="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77C49822-4037-7EE1-4DEC-48C7B6FDD68E}"/>
              </a:ext>
            </a:extLst>
          </p:cNvPr>
          <p:cNvSpPr txBox="1"/>
          <p:nvPr/>
        </p:nvSpPr>
        <p:spPr>
          <a:xfrm>
            <a:off x="-1211786" y="88430"/>
            <a:ext cx="115990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5395">
              <a:lnSpc>
                <a:spcPct val="100000"/>
              </a:lnSpc>
              <a:spcBef>
                <a:spcPts val="484"/>
              </a:spcBef>
            </a:pP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2024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Bahar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Dönemi</a:t>
            </a:r>
            <a:r>
              <a:rPr lang="tr-TR" sz="2000" b="1" spc="-75">
                <a:solidFill>
                  <a:srgbClr val="702FA0"/>
                </a:solidFill>
                <a:latin typeface="Arial"/>
                <a:cs typeface="Arial"/>
              </a:rPr>
              <a:t> Öğrencilerimizin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>
                <a:solidFill>
                  <a:srgbClr val="702FA0"/>
                </a:solidFill>
                <a:latin typeface="Arial"/>
                <a:cs typeface="Arial"/>
              </a:rPr>
              <a:t>Üniversitemiz</a:t>
            </a:r>
            <a:r>
              <a:rPr lang="tr-TR" sz="2000" b="1" spc="-20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Hizmetlerinden</a:t>
            </a:r>
            <a:r>
              <a:rPr lang="tr-TR" sz="2000" b="1" spc="-15">
                <a:solidFill>
                  <a:srgbClr val="702FA0"/>
                </a:solidFill>
                <a:latin typeface="Arial"/>
                <a:cs typeface="Arial"/>
              </a:rPr>
              <a:t> </a:t>
            </a:r>
            <a:r>
              <a:rPr lang="tr-TR" sz="2000" b="1" spc="-10">
                <a:solidFill>
                  <a:srgbClr val="702FA0"/>
                </a:solidFill>
                <a:latin typeface="Arial"/>
                <a:cs typeface="Arial"/>
              </a:rPr>
              <a:t>Memnuniyeti</a:t>
            </a:r>
            <a:endParaRPr lang="tr-TR" sz="2000" b="1">
              <a:latin typeface="Arial"/>
              <a:cs typeface="Arial"/>
            </a:endParaRPr>
          </a:p>
        </p:txBody>
      </p:sp>
      <p:graphicFrame>
        <p:nvGraphicFramePr>
          <p:cNvPr id="5" name="Tablo 4">
            <a:extLst>
              <a:ext uri="{FF2B5EF4-FFF2-40B4-BE49-F238E27FC236}">
                <a16:creationId xmlns:a16="http://schemas.microsoft.com/office/drawing/2014/main" xmlns="" id="{3777503C-C1F4-7AAA-CA9E-4C7714DD0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857473"/>
              </p:ext>
            </p:extLst>
          </p:nvPr>
        </p:nvGraphicFramePr>
        <p:xfrm>
          <a:off x="0" y="688595"/>
          <a:ext cx="12094028" cy="6077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441">
                  <a:extLst>
                    <a:ext uri="{9D8B030D-6E8A-4147-A177-3AD203B41FA5}">
                      <a16:colId xmlns:a16="http://schemas.microsoft.com/office/drawing/2014/main" xmlns="" val="3272583654"/>
                    </a:ext>
                  </a:extLst>
                </a:gridCol>
                <a:gridCol w="10051333">
                  <a:extLst>
                    <a:ext uri="{9D8B030D-6E8A-4147-A177-3AD203B41FA5}">
                      <a16:colId xmlns:a16="http://schemas.microsoft.com/office/drawing/2014/main" xmlns="" val="3506311555"/>
                    </a:ext>
                  </a:extLst>
                </a:gridCol>
                <a:gridCol w="1178254">
                  <a:extLst>
                    <a:ext uri="{9D8B030D-6E8A-4147-A177-3AD203B41FA5}">
                      <a16:colId xmlns:a16="http://schemas.microsoft.com/office/drawing/2014/main" xmlns="" val="1494137397"/>
                    </a:ext>
                  </a:extLst>
                </a:gridCol>
              </a:tblGrid>
              <a:tr h="476631">
                <a:tc>
                  <a:txBody>
                    <a:bodyPr/>
                    <a:lstStyle/>
                    <a:p>
                      <a:pPr algn="ctr"/>
                      <a:r>
                        <a:rPr lang="tr-TR" sz="1600">
                          <a:solidFill>
                            <a:schemeClr val="tx1"/>
                          </a:solidFill>
                          <a:effectLst/>
                        </a:rPr>
                        <a:t>Harf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>
                          <a:solidFill>
                            <a:schemeClr val="bg1"/>
                          </a:solidFill>
                          <a:effectLst/>
                        </a:rPr>
                        <a:t>Memnuniyet Türü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>
                          <a:solidFill>
                            <a:schemeClr val="tx1"/>
                          </a:solidFill>
                          <a:effectLst/>
                        </a:rPr>
                        <a:t>Oran</a:t>
                      </a:r>
                    </a:p>
                    <a:p>
                      <a:pPr algn="ctr"/>
                      <a:r>
                        <a:rPr lang="tr-TR" sz="16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/>
                </a:tc>
                <a:extLst>
                  <a:ext uri="{0D108BD9-81ED-4DB2-BD59-A6C34878D82A}">
                    <a16:rowId xmlns:a16="http://schemas.microsoft.com/office/drawing/2014/main" xmlns="" val="344248003"/>
                  </a:ext>
                </a:extLst>
              </a:tr>
              <a:tr h="417052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İdari Personelden Memnuniyet Oranı   </a:t>
                      </a:r>
                    </a:p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(Fkt./Enst/MYO/YO Sekreteri, Bölüm Sekreteri, Öğr. İşleri Personeli, Teknik Personel)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029272330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İdari Hizmetlerden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409155284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Yemekhane Hizmetlerinden Memnuniyet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33306198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Kantin Hizmetlerinden Memnuniyet Oranı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53%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21232755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Güvenlik Hizmetlerinden Memnuniyet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154422554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Sağlanan İmkan ve Olanaklardan (Ürün ve Hizmet Sunumu) Memnuniyeti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48%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628576262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Akademik İmkânlardan Memnuniyet Oranı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50%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235953218"/>
                  </a:ext>
                </a:extLst>
              </a:tr>
              <a:tr h="350624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Kütüphane Hizmetlerinden, Bilgi ve Bilişim Kaynaklarından Memnuniyet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640008673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Yönetsel Uygulamalardan Memnuniyet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605279550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İ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Sosyal Etkinliklerden Memnuniyet Oranı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410215247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Bölüm İlişkilerinden (Müşteri Hizmet İlişkisi ve Desteği) Memnuniyeti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52%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65606935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Uzaktan Eğitimden Memnuniyeti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585729751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L. 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Kayıtlı Oldukları Programdan Memnuniyeti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818488348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M.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Öğrencilerin Harran Üniversitesi Öğrencisi Olmaktan Memnuniyeti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55%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42586761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N.</a:t>
                      </a:r>
                      <a:endParaRPr lang="tr-TR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 İşleri Hizmetlerinden Öğrenci Memnuniyet Oranı </a:t>
                      </a:r>
                      <a:endParaRPr lang="tr-TR" sz="1600">
                        <a:solidFill>
                          <a:schemeClr val="bg1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832509386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Diploma, Mezun ve Belge Hizmetlerinden Öğrenci Memnuniyet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118%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846656867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Ö.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ÖĞRENCİ MEMNUNİYET DÜZEYİ (GENEL MEMNUNİYET DÜZEYİ)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41</a:t>
                      </a:r>
                      <a:r>
                        <a:rPr lang="tr-TR" sz="14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%</a:t>
                      </a:r>
                      <a:endParaRPr lang="tr-TR" sz="14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564468012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p.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Eğitim-Öğretim Süreçlerinin Değerlendirilmesi Anketine Katılan Öğrenci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35%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98727946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r.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Mezuniyet Anketine Katılan Öğrenci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46%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3959638"/>
                  </a:ext>
                </a:extLst>
              </a:tr>
              <a:tr h="251015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s.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Değerlendirmesi Yapılan  Öğrenci Memnuiyet Anketi Sayısı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41%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926840169"/>
                  </a:ext>
                </a:extLst>
              </a:tr>
              <a:tr h="294178">
                <a:tc>
                  <a:txBody>
                    <a:bodyPr/>
                    <a:lstStyle/>
                    <a:p>
                      <a:pPr algn="ctr"/>
                      <a:r>
                        <a:rPr lang="tr-TR" sz="1400">
                          <a:solidFill>
                            <a:schemeClr val="tx1"/>
                          </a:solidFill>
                          <a:effectLst/>
                        </a:rPr>
                        <a:t>ş.</a:t>
                      </a:r>
                      <a:endParaRPr lang="tr-TR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400">
                          <a:solidFill>
                            <a:schemeClr val="bg1"/>
                          </a:solidFill>
                          <a:effectLst/>
                        </a:rPr>
                        <a:t>İdari Hizmetleri Değerlendirme Anketine Katılan Öğrenci Oranı </a:t>
                      </a:r>
                      <a:endParaRPr lang="tr-TR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28" marR="52928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Courier New"/>
                          <a:cs typeface="Times New Roman"/>
                        </a:rPr>
                        <a:t>51%</a:t>
                      </a:r>
                      <a:endParaRPr lang="tr-TR" sz="1800" b="1">
                        <a:solidFill>
                          <a:srgbClr val="FF0000"/>
                        </a:solidFill>
                        <a:effectLst/>
                        <a:latin typeface="Courier New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251589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453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6AA9D0A6-1D18-0C26-1D26-49A6CA100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17</a:t>
            </a:fld>
            <a:endParaRPr lang="tr-TR"/>
          </a:p>
        </p:txBody>
      </p:sp>
      <p:pic>
        <p:nvPicPr>
          <p:cNvPr id="5" name="Resim 4" descr="giyim, kişi, şahıs, duvar, iç mekan içeren bir resim&#10;&#10;Açıklama otomatik olarak oluşturuldu">
            <a:extLst>
              <a:ext uri="{FF2B5EF4-FFF2-40B4-BE49-F238E27FC236}">
                <a16:creationId xmlns:a16="http://schemas.microsoft.com/office/drawing/2014/main" xmlns="" id="{0AEFA13D-5B63-4CB9-9070-F512F6311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0" y="-4824"/>
            <a:ext cx="12121351" cy="686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51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C077AB23-713A-E1CC-B336-C4F611F8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18</a:t>
            </a:fld>
            <a:endParaRPr lang="tr-TR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xmlns="" id="{72F6AE14-A94C-23F8-78F1-60B42197460D}"/>
              </a:ext>
            </a:extLst>
          </p:cNvPr>
          <p:cNvSpPr txBox="1"/>
          <p:nvPr/>
        </p:nvSpPr>
        <p:spPr>
          <a:xfrm>
            <a:off x="1081361" y="330679"/>
            <a:ext cx="1027693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/>
                <a:ea typeface="Calibri"/>
                <a:cs typeface="Calibri"/>
              </a:rPr>
              <a:t>2024 YILI KYBS VE PERFORMANS KANITLARI</a:t>
            </a:r>
            <a:endParaRPr lang="tr-TR" sz="2400" dirty="0">
              <a:latin typeface="Arial Black"/>
              <a:ea typeface="Calibri"/>
              <a:cs typeface="Calibri"/>
            </a:endParaRPr>
          </a:p>
          <a:p>
            <a:pPr algn="l"/>
            <a:endParaRPr lang="tr-TR">
              <a:ea typeface="Calibri"/>
              <a:cs typeface="Calibri"/>
            </a:endParaRPr>
          </a:p>
        </p:txBody>
      </p:sp>
      <p:pic>
        <p:nvPicPr>
          <p:cNvPr id="7" name="Resim 6" descr="metin, ekran görüntüsü, yazı tipi, sayı, numara içeren bir resim&#10;&#10;Açıklama otomatik olarak oluşturuldu">
            <a:extLst>
              <a:ext uri="{FF2B5EF4-FFF2-40B4-BE49-F238E27FC236}">
                <a16:creationId xmlns:a16="http://schemas.microsoft.com/office/drawing/2014/main" xmlns="" id="{8223D241-2A49-B869-062E-1AE87604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83" y="1514699"/>
            <a:ext cx="10392874" cy="471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33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F8E3ADE6-DF66-3612-AB9D-250B5AE9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19</a:t>
            </a:fld>
            <a:endParaRPr lang="tr-TR"/>
          </a:p>
        </p:txBody>
      </p:sp>
      <p:pic>
        <p:nvPicPr>
          <p:cNvPr id="6" name="Resim 5" descr="metin, ekran görüntüsü, web sayfası, yazılım içeren bir resim&#10;&#10;Açıklama otomatik olarak oluşturuldu">
            <a:extLst>
              <a:ext uri="{FF2B5EF4-FFF2-40B4-BE49-F238E27FC236}">
                <a16:creationId xmlns:a16="http://schemas.microsoft.com/office/drawing/2014/main" xmlns="" id="{C7B84479-885E-28AF-86ED-24D39024A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06" y="1387601"/>
            <a:ext cx="10284986" cy="4732308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xmlns="" id="{ADF45A40-7D23-6823-201E-B94A54A60968}"/>
              </a:ext>
            </a:extLst>
          </p:cNvPr>
          <p:cNvSpPr txBox="1"/>
          <p:nvPr/>
        </p:nvSpPr>
        <p:spPr>
          <a:xfrm>
            <a:off x="1081361" y="330679"/>
            <a:ext cx="1027693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/>
                <a:ea typeface="Calibri"/>
                <a:cs typeface="Calibri"/>
              </a:rPr>
              <a:t>2024 YILI KYBS VE PERFORMANS KANITLARI</a:t>
            </a:r>
            <a:endParaRPr lang="tr-TR" sz="2400" dirty="0">
              <a:latin typeface="Arial Black"/>
              <a:ea typeface="Calibri"/>
              <a:cs typeface="Calibri"/>
            </a:endParaRPr>
          </a:p>
          <a:p>
            <a:pPr algn="l"/>
            <a:endParaRPr lang="tr-TR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2772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256B2C21-A230-48C0-8DF1-C46611373C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3847E18C-932D-4C95-AABA-FEC7C9499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3150CB11-0C61-439E-910F-5787759E72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xmlns="" id="{43F8A58B-5155-44CE-A5FF-7647B47D0A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443F2ACA-E6D6-4028-82DD-F03C262D5D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1985" y="2453703"/>
            <a:ext cx="3547197" cy="23963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tr-TR" sz="4000" b="1">
                <a:solidFill>
                  <a:srgbClr val="FFFFFF"/>
                </a:solidFill>
              </a:rPr>
              <a:t>Ceylanpınar Tarım Myo</a:t>
            </a:r>
            <a:br>
              <a:rPr lang="tr-TR" sz="4000" b="1">
                <a:solidFill>
                  <a:srgbClr val="FFFFFF"/>
                </a:solidFill>
              </a:rPr>
            </a:br>
            <a:r>
              <a:rPr lang="en-US" sz="4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Kalite Ekibimiz</a:t>
            </a:r>
            <a:r>
              <a:rPr lang="tr-TR" sz="4000">
                <a:solidFill>
                  <a:srgbClr val="FFFFFF"/>
                </a:solidFill>
              </a:rPr>
              <a:t/>
            </a:r>
            <a:br>
              <a:rPr lang="tr-TR" sz="4000">
                <a:solidFill>
                  <a:srgbClr val="FFFFFF"/>
                </a:solidFill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0C0D1EBF-59EC-44F4-B9C5-8384432AF40E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81" y="140820"/>
            <a:ext cx="1815604" cy="181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837900"/>
              </p:ext>
            </p:extLst>
          </p:nvPr>
        </p:nvGraphicFramePr>
        <p:xfrm>
          <a:off x="4037824" y="37211"/>
          <a:ext cx="8222863" cy="683092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910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31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6087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9434">
                <a:tc>
                  <a:txBody>
                    <a:bodyPr/>
                    <a:lstStyle/>
                    <a:p>
                      <a:endParaRPr lang="tr-TR"/>
                    </a:p>
                    <a:p>
                      <a:endParaRPr lang="tr-TR"/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1620861558"/>
                  </a:ext>
                </a:extLst>
              </a:tr>
              <a:tr h="691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 sz="1800" b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2694144899"/>
                  </a:ext>
                </a:extLst>
              </a:tr>
              <a:tr h="691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1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 sz="180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563618079"/>
                  </a:ext>
                </a:extLst>
              </a:tr>
              <a:tr h="6713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>
                          <a:latin typeface="+mn-lt"/>
                          <a:cs typeface="Times New Roman" panose="02020603050405020304" pitchFamily="18" charset="0"/>
                        </a:rPr>
                        <a:t>MYO Kalite Yöneticisi </a:t>
                      </a:r>
                      <a:r>
                        <a:rPr lang="tr-TR" sz="1800" b="0">
                          <a:latin typeface="+mn-lt"/>
                          <a:cs typeface="Times New Roman" panose="02020603050405020304" pitchFamily="18" charset="0"/>
                        </a:rPr>
                        <a:t>(Müdür)</a:t>
                      </a: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r>
                        <a:rPr lang="tr-TR" sz="1800" b="0">
                          <a:latin typeface="+mn-lt"/>
                          <a:cs typeface="Times New Roman"/>
                        </a:rPr>
                        <a:t>Dr. </a:t>
                      </a:r>
                      <a:r>
                        <a:rPr lang="tr-TR" sz="1800" b="0" err="1">
                          <a:latin typeface="+mn-lt"/>
                          <a:cs typeface="Times New Roman"/>
                        </a:rPr>
                        <a:t>Öğr</a:t>
                      </a:r>
                      <a:r>
                        <a:rPr lang="tr-TR" sz="1800" b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lang="tr-TR" sz="1800" b="0" baseline="0">
                          <a:latin typeface="+mn-lt"/>
                          <a:cs typeface="Times New Roman"/>
                        </a:rPr>
                        <a:t> Üyesi Abdulkadir TANRIKULU</a:t>
                      </a:r>
                      <a:endParaRPr lang="tr-TR" sz="1800" b="0">
                        <a:latin typeface="+mn-lt"/>
                        <a:cs typeface="Times New Roman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3841423700"/>
                  </a:ext>
                </a:extLst>
              </a:tr>
              <a:tr h="6794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>
                          <a:latin typeface="+mn-lt"/>
                          <a:cs typeface="Times New Roman" panose="02020603050405020304" pitchFamily="18" charset="0"/>
                        </a:rPr>
                        <a:t>MYO Akademik</a:t>
                      </a:r>
                      <a:r>
                        <a:rPr lang="tr-TR" sz="1800" b="1" baseline="0"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800" b="1">
                          <a:latin typeface="+mn-lt"/>
                          <a:cs typeface="Times New Roman" panose="02020603050405020304" pitchFamily="18" charset="0"/>
                        </a:rPr>
                        <a:t>Kalite Elçisi</a:t>
                      </a: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r>
                        <a:rPr lang="tr-TR" sz="1800">
                          <a:latin typeface="+mn-lt"/>
                          <a:cs typeface="Times New Roman"/>
                        </a:rPr>
                        <a:t>Öğr. Gör.</a:t>
                      </a:r>
                      <a:r>
                        <a:rPr lang="tr-TR" sz="1800" baseline="0">
                          <a:latin typeface="+mn-lt"/>
                          <a:cs typeface="Times New Roman"/>
                        </a:rPr>
                        <a:t> Ali Ferdi ÇAĞLAYAN</a:t>
                      </a:r>
                      <a:endParaRPr lang="tr-TR" sz="1800">
                        <a:latin typeface="+mn-lt"/>
                        <a:cs typeface="Times New Roman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1854770604"/>
                  </a:ext>
                </a:extLst>
              </a:tr>
              <a:tr h="6713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MYO İdari Kalite Elçisi  </a:t>
                      </a:r>
                      <a:r>
                        <a:rPr lang="tr-TR" sz="18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(Myo Sekreteri)</a:t>
                      </a: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r>
                        <a:rPr lang="tr-TR" sz="1800">
                          <a:latin typeface="+mn-lt"/>
                          <a:cs typeface="Times New Roman" panose="02020603050405020304" pitchFamily="18" charset="0"/>
                        </a:rPr>
                        <a:t>Ömer Faruk GÖKMEN</a:t>
                      </a: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3079148881"/>
                  </a:ext>
                </a:extLst>
              </a:tr>
              <a:tr h="691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Yönetim</a:t>
                      </a:r>
                      <a:r>
                        <a:rPr lang="tr-TR" sz="1800" b="1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ve Organizasyon</a:t>
                      </a:r>
                      <a:r>
                        <a:rPr lang="tr-TR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Bölüm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2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tr-TR" sz="1800" b="0" i="0" kern="12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Times New Roman"/>
                        </a:rPr>
                        <a:t>(Bölüm Başkanı)</a:t>
                      </a: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r-TR" sz="18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Dr. Öğr. Üyesi Abdulkadir TANRIKULU</a:t>
                      </a:r>
                    </a:p>
                    <a:p>
                      <a:pPr lvl="0">
                        <a:buNone/>
                      </a:pPr>
                      <a:endParaRPr lang="tr-TR" sz="1800">
                        <a:latin typeface="+mn-lt"/>
                        <a:cs typeface="Times New Roman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5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1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 sz="180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1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 sz="180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2885464621"/>
                  </a:ext>
                </a:extLst>
              </a:tr>
              <a:tr h="3835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800" b="0" i="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tc>
                  <a:txBody>
                    <a:bodyPr/>
                    <a:lstStyle/>
                    <a:p>
                      <a:endParaRPr lang="tr-TR" sz="180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1224" marR="81224" marT="40612" marB="40612"/>
                </a:tc>
                <a:extLst>
                  <a:ext uri="{0D108BD9-81ED-4DB2-BD59-A6C34878D82A}">
                    <a16:rowId xmlns:a16="http://schemas.microsoft.com/office/drawing/2014/main" xmlns="" val="350141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573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83819DB1-D32A-E10E-1077-171596DD4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20</a:t>
            </a:fld>
            <a:endParaRPr lang="tr-TR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xmlns="" id="{F631E99E-1278-55B3-C65C-55F4010D261A}"/>
              </a:ext>
            </a:extLst>
          </p:cNvPr>
          <p:cNvSpPr txBox="1"/>
          <p:nvPr/>
        </p:nvSpPr>
        <p:spPr>
          <a:xfrm>
            <a:off x="1081361" y="201283"/>
            <a:ext cx="1027693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/>
                <a:ea typeface="Calibri"/>
                <a:cs typeface="Calibri"/>
              </a:rPr>
              <a:t>2024 YILI KYBS VE PERFORMANS KANITLARI</a:t>
            </a:r>
            <a:endParaRPr lang="tr-TR" sz="2400" dirty="0">
              <a:latin typeface="Arial Black"/>
              <a:ea typeface="Calibri"/>
              <a:cs typeface="Calibri"/>
            </a:endParaRPr>
          </a:p>
          <a:p>
            <a:pPr algn="l"/>
            <a:endParaRPr lang="tr-TR">
              <a:ea typeface="Calibri"/>
              <a:cs typeface="Calibri"/>
            </a:endParaRPr>
          </a:p>
        </p:txBody>
      </p:sp>
      <p:pic>
        <p:nvPicPr>
          <p:cNvPr id="7" name="Resim 6" descr="metin, kağıt, yazı tipi, ekran görüntüsü içeren bir resim&#10;&#10;Açıklama otomatik olarak oluşturuldu">
            <a:extLst>
              <a:ext uri="{FF2B5EF4-FFF2-40B4-BE49-F238E27FC236}">
                <a16:creationId xmlns:a16="http://schemas.microsoft.com/office/drawing/2014/main" xmlns="" id="{F2A43F74-15AE-18F5-7808-6E987C3AA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58" y="753373"/>
            <a:ext cx="5189765" cy="3194650"/>
          </a:xfrm>
          <a:prstGeom prst="rect">
            <a:avLst/>
          </a:prstGeom>
        </p:spPr>
      </p:pic>
      <p:pic>
        <p:nvPicPr>
          <p:cNvPr id="8" name="Resim 7" descr="metin, ekran görüntüsü, doküman, belge içeren bir resim&#10;&#10;Açıklama otomatik olarak oluşturuldu">
            <a:extLst>
              <a:ext uri="{FF2B5EF4-FFF2-40B4-BE49-F238E27FC236}">
                <a16:creationId xmlns:a16="http://schemas.microsoft.com/office/drawing/2014/main" xmlns="" id="{37428AE4-FAC5-1703-A6CD-F96ED7245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499" y="4118809"/>
            <a:ext cx="6096000" cy="2576812"/>
          </a:xfrm>
          <a:prstGeom prst="rect">
            <a:avLst/>
          </a:prstGeom>
        </p:spPr>
      </p:pic>
      <p:pic>
        <p:nvPicPr>
          <p:cNvPr id="9" name="Resim 8" descr="metin, ekran görüntüsü içeren bir resim&#10;&#10;Açıklama otomatik olarak oluşturuldu">
            <a:extLst>
              <a:ext uri="{FF2B5EF4-FFF2-40B4-BE49-F238E27FC236}">
                <a16:creationId xmlns:a16="http://schemas.microsoft.com/office/drawing/2014/main" xmlns="" id="{02A20190-F704-284B-5709-90BDDF3A0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46" y="4124865"/>
            <a:ext cx="5046453" cy="2734731"/>
          </a:xfrm>
          <a:prstGeom prst="rect">
            <a:avLst/>
          </a:prstGeom>
        </p:spPr>
      </p:pic>
      <p:pic>
        <p:nvPicPr>
          <p:cNvPr id="10" name="Resim 9" descr="metin, kitap, kağıt, yayımlama, neşir, neşriyat içeren bir resim&#10;&#10;Açıklama otomatik olarak oluşturuldu">
            <a:extLst>
              <a:ext uri="{FF2B5EF4-FFF2-40B4-BE49-F238E27FC236}">
                <a16:creationId xmlns:a16="http://schemas.microsoft.com/office/drawing/2014/main" xmlns="" id="{959BAEAA-D7D9-9284-B592-2CEB7C191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4127" y="879176"/>
            <a:ext cx="6090342" cy="295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39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2475" y="1172226"/>
            <a:ext cx="10515600" cy="10976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tr-TR" sz="4400" b="1">
                <a:solidFill>
                  <a:srgbClr val="0070C0"/>
                </a:solidFill>
              </a:rPr>
              <a:t>Teşekkür Ederiz</a:t>
            </a:r>
            <a:endParaRPr lang="tr-TR" sz="4400" b="1">
              <a:ea typeface="Calibri"/>
              <a:cs typeface="Calibri"/>
            </a:endParaRPr>
          </a:p>
        </p:txBody>
      </p:sp>
      <p:pic>
        <p:nvPicPr>
          <p:cNvPr id="1026" name="Picture 2" descr="Çeviri Kalitesi Denetimi Nasıl Yapılır? – ES Dil Hizmet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82" y="3109046"/>
            <a:ext cx="4111625" cy="328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21</a:t>
            </a:fld>
            <a:endParaRPr lang="tr-TR"/>
          </a:p>
        </p:txBody>
      </p:sp>
      <p:pic>
        <p:nvPicPr>
          <p:cNvPr id="6" name="object 3" descr="logo, metin, simge, sembol, ticari marka içeren bir resim&#10;&#10;Açıklama otomatik olarak oluşturuldu">
            <a:extLst>
              <a:ext uri="{FF2B5EF4-FFF2-40B4-BE49-F238E27FC236}">
                <a16:creationId xmlns:a16="http://schemas.microsoft.com/office/drawing/2014/main" xmlns="" id="{42EB4DB4-BC82-1EE1-1DF1-D36ECE8410D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9707" y="168456"/>
            <a:ext cx="2018429" cy="2177179"/>
          </a:xfrm>
          <a:prstGeom prst="rect">
            <a:avLst/>
          </a:prstGeom>
        </p:spPr>
      </p:pic>
      <p:pic>
        <p:nvPicPr>
          <p:cNvPr id="8" name="Resim 7" descr="metin, amblem, ticari marka, logo içeren bir resim&#10;&#10;Açıklama otomatik olarak oluşturuldu">
            <a:extLst>
              <a:ext uri="{FF2B5EF4-FFF2-40B4-BE49-F238E27FC236}">
                <a16:creationId xmlns:a16="http://schemas.microsoft.com/office/drawing/2014/main" xmlns="" id="{6F49295E-BF92-F2DF-8A28-9811DA8A25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713" y="78142"/>
            <a:ext cx="2141221" cy="217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2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6" name="Shape 5426"/>
          <p:cNvSpPr/>
          <p:nvPr/>
        </p:nvSpPr>
        <p:spPr>
          <a:xfrm>
            <a:off x="261941" y="1726451"/>
            <a:ext cx="3661130" cy="4013935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5439" name="Shape 5439"/>
          <p:cNvSpPr>
            <a:spLocks noGrp="1"/>
          </p:cNvSpPr>
          <p:nvPr>
            <p:ph type="title"/>
          </p:nvPr>
        </p:nvSpPr>
        <p:spPr>
          <a:xfrm>
            <a:off x="609006" y="438976"/>
            <a:ext cx="9652023" cy="47239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tr-TR" sz="2000" b="1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CeylanpInar</a:t>
            </a:r>
            <a:r>
              <a:rPr lang="tr-TR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tr-TR" sz="2000" b="1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tarIm</a:t>
            </a:r>
            <a:r>
              <a:rPr lang="tr-TR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tr-TR" sz="2000" b="1" dirty="0" err="1">
                <a:solidFill>
                  <a:schemeClr val="tx1"/>
                </a:solidFill>
                <a:latin typeface="Arial Black" panose="020B0A04020102020204" pitchFamily="34" charset="0"/>
              </a:rPr>
              <a:t>myo</a:t>
            </a:r>
            <a:r>
              <a:rPr lang="tr-TR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 PERSONEL VE ÖĞRENCİ SAYILARI</a:t>
            </a:r>
            <a:endParaRPr sz="2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440" name="Shape 5440"/>
          <p:cNvSpPr/>
          <p:nvPr/>
        </p:nvSpPr>
        <p:spPr>
          <a:xfrm>
            <a:off x="4922308" y="1149412"/>
            <a:ext cx="2513134" cy="123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>
            <a:spAutoFit/>
          </a:bodyPr>
          <a:lstStyle/>
          <a:p>
            <a:pPr algn="l">
              <a:defRPr sz="3200">
                <a:solidFill>
                  <a:srgbClr val="0085A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400" b="1">
                <a:solidFill>
                  <a:schemeClr val="accent1"/>
                </a:solidFill>
                <a:latin typeface="Arial Black" panose="020B0A04020102020204" pitchFamily="34" charset="0"/>
              </a:rPr>
              <a:t>3 BÖLÜM</a:t>
            </a:r>
            <a:endParaRPr sz="2400" b="1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600" b="1" u="sng"/>
              <a:t>Okulumuzda;</a:t>
            </a:r>
            <a:r>
              <a:rPr lang="tr-TR" sz="1400"/>
              <a:t/>
            </a:r>
            <a:br>
              <a:rPr lang="tr-TR" sz="1400"/>
            </a:br>
            <a:r>
              <a:rPr lang="tr-TR" sz="1400" b="1"/>
              <a:t>Aktif 2 Bölüm</a:t>
            </a:r>
            <a:r>
              <a:rPr lang="tr-TR" sz="1400"/>
              <a:t>, </a:t>
            </a: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/>
              <a:t>Pasif 1 Bölüm</a:t>
            </a:r>
            <a:r>
              <a:rPr lang="tr-TR" sz="1400"/>
              <a:t>, </a:t>
            </a:r>
          </a:p>
        </p:txBody>
      </p:sp>
      <p:sp>
        <p:nvSpPr>
          <p:cNvPr id="5441" name="Shape 5441"/>
          <p:cNvSpPr/>
          <p:nvPr/>
        </p:nvSpPr>
        <p:spPr>
          <a:xfrm>
            <a:off x="8825765" y="2531127"/>
            <a:ext cx="3104294" cy="101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 anchor="t">
            <a:spAutoFit/>
          </a:bodyPr>
          <a:lstStyle/>
          <a:p>
            <a:pPr algn="l">
              <a:defRPr sz="3200">
                <a:solidFill>
                  <a:srgbClr val="FFA300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400" b="1">
                <a:latin typeface="Arial Black" panose="020B0A04020102020204" pitchFamily="34" charset="0"/>
                <a:cs typeface="Times New Roman" panose="02020603050405020304" pitchFamily="18" charset="0"/>
              </a:rPr>
              <a:t>MEZUN</a:t>
            </a:r>
            <a:endParaRPr sz="2400" b="1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600" b="1" u="sng">
                <a:latin typeface="Times New Roman"/>
                <a:ea typeface="Geomanist Light"/>
                <a:cs typeface="Times New Roman"/>
                <a:sym typeface="Geomanist Light"/>
              </a:rPr>
              <a:t>2024 Yılında;</a:t>
            </a:r>
            <a:endParaRPr lang="tr-TR" sz="1600" b="1" u="sng">
              <a:latin typeface="Times New Roman"/>
              <a:ea typeface="Geomanist Light"/>
              <a:cs typeface="Times New Roman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>
                <a:latin typeface="Times New Roman"/>
                <a:ea typeface="Geomanist Light"/>
                <a:cs typeface="Times New Roman"/>
                <a:sym typeface="Geomanist Light"/>
              </a:rPr>
              <a:t>11 öğrenci mezun olmuştur </a:t>
            </a:r>
            <a:r>
              <a:rPr sz="1600" b="1">
                <a:latin typeface="Times New Roman"/>
                <a:ea typeface="Geomanist Light"/>
                <a:cs typeface="Times New Roman"/>
              </a:rPr>
              <a:t>.</a:t>
            </a:r>
          </a:p>
        </p:txBody>
      </p:sp>
      <p:sp>
        <p:nvSpPr>
          <p:cNvPr id="5442" name="Shape 5442"/>
          <p:cNvSpPr/>
          <p:nvPr/>
        </p:nvSpPr>
        <p:spPr>
          <a:xfrm>
            <a:off x="5150965" y="4517941"/>
            <a:ext cx="2977860" cy="193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 anchor="t">
            <a:spAutoFit/>
          </a:bodyPr>
          <a:lstStyle/>
          <a:p>
            <a:pPr algn="l">
              <a:defRPr sz="3200">
                <a:solidFill>
                  <a:srgbClr val="00B18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400" b="1" dirty="0">
                <a:solidFill>
                  <a:schemeClr val="accent2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ÖĞRETİM ELEMANI</a:t>
            </a:r>
          </a:p>
          <a:p>
            <a:pPr algn="l">
              <a:defRPr sz="3200">
                <a:solidFill>
                  <a:srgbClr val="00B18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endParaRPr sz="2400" b="1" dirty="0">
              <a:solidFill>
                <a:schemeClr val="accent2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Dr. </a:t>
            </a:r>
            <a:r>
              <a:rPr lang="tr-TR" sz="1400" b="1" dirty="0" err="1" smtClean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Öğr</a:t>
            </a:r>
            <a:r>
              <a:rPr lang="tr-TR" sz="1400" b="1" dirty="0" smtClean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. Üyesi      </a:t>
            </a:r>
            <a:r>
              <a:rPr lang="tr-TR" sz="1400" b="1" dirty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2 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Öğretim Görevlisi </a:t>
            </a:r>
            <a:r>
              <a:rPr lang="tr-TR" sz="1400" b="1" dirty="0" smtClean="0">
                <a:latin typeface="Times New Roman" panose="02020603050405020304" pitchFamily="18" charset="0"/>
                <a:ea typeface="Geomanist Light"/>
                <a:cs typeface="Times New Roman" panose="02020603050405020304" pitchFamily="18" charset="0"/>
              </a:rPr>
              <a:t>  3</a:t>
            </a:r>
            <a:endParaRPr lang="tr-TR" sz="1400" b="1" dirty="0">
              <a:latin typeface="Times New Roman" panose="02020603050405020304" pitchFamily="18" charset="0"/>
              <a:ea typeface="Geomanist Light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>
                <a:latin typeface="Times New Roman"/>
                <a:ea typeface="Geomanist Light"/>
                <a:cs typeface="Times New Roman"/>
              </a:rPr>
              <a:t>            </a:t>
            </a:r>
          </a:p>
        </p:txBody>
      </p:sp>
      <p:sp>
        <p:nvSpPr>
          <p:cNvPr id="5443" name="Shape 5443"/>
          <p:cNvSpPr/>
          <p:nvPr/>
        </p:nvSpPr>
        <p:spPr>
          <a:xfrm>
            <a:off x="9489265" y="2852420"/>
            <a:ext cx="1940231" cy="205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1" tIns="25401" rIns="25401" bIns="25401">
            <a:spAutoFit/>
          </a:bodyPr>
          <a:lstStyle/>
          <a:p>
            <a:pPr algn="l">
              <a:defRPr sz="3200">
                <a:solidFill>
                  <a:srgbClr val="C83B1E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endParaRPr sz="1001"/>
          </a:p>
        </p:txBody>
      </p:sp>
      <p:sp>
        <p:nvSpPr>
          <p:cNvPr id="5444" name="Shape 5444"/>
          <p:cNvSpPr/>
          <p:nvPr/>
        </p:nvSpPr>
        <p:spPr>
          <a:xfrm>
            <a:off x="8242250" y="1094384"/>
            <a:ext cx="2700701" cy="974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 anchor="t">
            <a:spAutoFit/>
          </a:bodyPr>
          <a:lstStyle/>
          <a:p>
            <a:pPr algn="l">
              <a:defRPr sz="3200">
                <a:solidFill>
                  <a:srgbClr val="95C348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400" b="1">
                <a:solidFill>
                  <a:schemeClr val="accent3"/>
                </a:solidFill>
                <a:latin typeface="Arial Black" panose="020B0A04020102020204" pitchFamily="34" charset="0"/>
              </a:rPr>
              <a:t>ÖĞRENCİ</a:t>
            </a:r>
            <a:endParaRPr sz="2400" b="1">
              <a:solidFill>
                <a:schemeClr val="accent3"/>
              </a:solidFill>
              <a:latin typeface="Arial Black" panose="020B0A04020102020204" pitchFamily="34" charset="0"/>
            </a:endParaRPr>
          </a:p>
          <a:p>
            <a:pPr algn="l"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600" b="1" u="sng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rPr>
              <a:t> Öğrenci Sayısı;</a:t>
            </a: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>
                <a:latin typeface="Geomanist Light"/>
                <a:ea typeface="Geomanist Light"/>
                <a:cs typeface="Geomanist Light"/>
                <a:sym typeface="Geomanist Light"/>
              </a:rPr>
              <a:t>57 öğrenci </a:t>
            </a:r>
            <a:r>
              <a:rPr lang="tr-TR" sz="1400" b="1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rPr>
              <a:t>bulunmaktadır.</a:t>
            </a:r>
            <a:endParaRPr lang="tr-TR" sz="1400" b="1">
              <a:solidFill>
                <a:srgbClr val="4C6077"/>
              </a:solidFill>
              <a:latin typeface="Geomanist Light"/>
              <a:ea typeface="Geomanist Light"/>
              <a:cs typeface="Geomanist Light"/>
            </a:endParaRPr>
          </a:p>
        </p:txBody>
      </p:sp>
      <p:sp>
        <p:nvSpPr>
          <p:cNvPr id="5445" name="Shape 5445"/>
          <p:cNvSpPr/>
          <p:nvPr/>
        </p:nvSpPr>
        <p:spPr>
          <a:xfrm>
            <a:off x="8434680" y="4353351"/>
            <a:ext cx="2859934" cy="149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 anchor="t">
            <a:spAutoFit/>
          </a:bodyPr>
          <a:lstStyle/>
          <a:p>
            <a:pPr algn="l">
              <a:defRPr sz="3200">
                <a:solidFill>
                  <a:srgbClr val="82165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400" b="1" dirty="0">
                <a:solidFill>
                  <a:schemeClr val="accent6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İDARİ KADRO</a:t>
            </a:r>
            <a:endParaRPr sz="2400" b="1" dirty="0">
              <a:solidFill>
                <a:schemeClr val="accent6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 smtClean="0">
                <a:latin typeface="Times New Roman"/>
                <a:ea typeface="Geomanist Light"/>
                <a:cs typeface="Times New Roman"/>
                <a:sym typeface="Geomanist Light"/>
              </a:rPr>
              <a:t>Okul</a:t>
            </a:r>
            <a:r>
              <a:rPr lang="tr-TR" sz="1400" b="1" dirty="0" smtClean="0">
                <a:latin typeface="Times New Roman"/>
                <a:ea typeface="Geomanist Light"/>
                <a:cs typeface="Times New Roman"/>
                <a:sym typeface="Geomanist Light"/>
              </a:rPr>
              <a:t> </a:t>
            </a:r>
            <a:r>
              <a:rPr lang="tr-TR" sz="1400" b="1" dirty="0">
                <a:latin typeface="Times New Roman"/>
                <a:ea typeface="Geomanist Light"/>
                <a:cs typeface="Times New Roman"/>
                <a:sym typeface="Geomanist Light"/>
              </a:rPr>
              <a:t>Sekreteri     1</a:t>
            </a:r>
            <a:endParaRPr lang="tr-TR" sz="1400" b="1" dirty="0">
              <a:latin typeface="Times New Roman"/>
              <a:ea typeface="Geomanist Light"/>
              <a:cs typeface="Times New Roman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>
                <a:latin typeface="Times New Roman"/>
                <a:ea typeface="Geomanist Light"/>
                <a:cs typeface="Times New Roman"/>
                <a:sym typeface="Geomanist Light"/>
              </a:rPr>
              <a:t>İdari Personel        </a:t>
            </a:r>
            <a:r>
              <a:rPr lang="tr-TR" sz="1400" b="1" dirty="0" smtClean="0">
                <a:latin typeface="Times New Roman"/>
                <a:ea typeface="Geomanist Light"/>
                <a:cs typeface="Times New Roman"/>
                <a:sym typeface="Geomanist Light"/>
              </a:rPr>
              <a:t>2</a:t>
            </a:r>
            <a:endParaRPr lang="tr-TR" sz="1400" b="1" dirty="0">
              <a:latin typeface="Times New Roman"/>
              <a:ea typeface="Geomanist Light"/>
              <a:cs typeface="Times New Roman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 dirty="0">
                <a:latin typeface="Times New Roman"/>
                <a:ea typeface="Geomanist Light"/>
                <a:cs typeface="Times New Roman"/>
                <a:sym typeface="Geomanist Light"/>
              </a:rPr>
              <a:t>Hizmetli Personel     1</a:t>
            </a:r>
            <a:endParaRPr lang="tr-TR" sz="1400" b="1" dirty="0">
              <a:latin typeface="Times New Roman"/>
              <a:ea typeface="Geomanist Light"/>
              <a:cs typeface="Times New Roman"/>
            </a:endParaRPr>
          </a:p>
          <a:p>
            <a:pPr algn="l"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endParaRPr sz="1600" dirty="0">
              <a:solidFill>
                <a:srgbClr val="4C6077"/>
              </a:solidFill>
              <a:latin typeface="Geomanist Light"/>
              <a:ea typeface="Geomanist Light"/>
              <a:cs typeface="Geomanist Light"/>
            </a:endParaRPr>
          </a:p>
        </p:txBody>
      </p:sp>
      <p:sp>
        <p:nvSpPr>
          <p:cNvPr id="5452" name="Shape 5452"/>
          <p:cNvSpPr/>
          <p:nvPr/>
        </p:nvSpPr>
        <p:spPr>
          <a:xfrm>
            <a:off x="499906" y="1445487"/>
            <a:ext cx="1280086" cy="1268464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1600">
                <a:latin typeface="Arial Black" panose="020B0A04020102020204" pitchFamily="34" charset="0"/>
              </a:rPr>
              <a:t>3 BÖLÜM</a:t>
            </a:r>
            <a:endParaRPr sz="1500">
              <a:latin typeface="Arial Black" panose="020B0A04020102020204" pitchFamily="34" charset="0"/>
            </a:endParaRPr>
          </a:p>
        </p:txBody>
      </p:sp>
      <p:sp>
        <p:nvSpPr>
          <p:cNvPr id="5453" name="Shape 5453"/>
          <p:cNvSpPr/>
          <p:nvPr/>
        </p:nvSpPr>
        <p:spPr>
          <a:xfrm>
            <a:off x="388134" y="5005381"/>
            <a:ext cx="1268464" cy="1268464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2800" dirty="0">
                <a:latin typeface="Arial Black" panose="020B0A04020102020204" pitchFamily="34" charset="0"/>
              </a:rPr>
              <a:t>4</a:t>
            </a:r>
            <a:endParaRPr lang="tr-TR" sz="2800" dirty="0">
              <a:latin typeface="Arial Black" panose="020B0A04020102020204" pitchFamily="34" charset="0"/>
            </a:endParaRPr>
          </a:p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1300" dirty="0">
                <a:latin typeface="Arial Black" panose="020B0A04020102020204" pitchFamily="34" charset="0"/>
              </a:rPr>
              <a:t>İDARİ KADRO</a:t>
            </a:r>
          </a:p>
        </p:txBody>
      </p:sp>
      <p:sp>
        <p:nvSpPr>
          <p:cNvPr id="5454" name="Shape 5454"/>
          <p:cNvSpPr/>
          <p:nvPr/>
        </p:nvSpPr>
        <p:spPr>
          <a:xfrm>
            <a:off x="2938201" y="3184447"/>
            <a:ext cx="1393438" cy="1268464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2400" dirty="0">
                <a:latin typeface="Arial Black" panose="020B0A04020102020204" pitchFamily="34" charset="0"/>
              </a:rPr>
              <a:t>5</a:t>
            </a:r>
            <a:r>
              <a:rPr lang="tr-TR" sz="2400" dirty="0" smtClean="0">
                <a:latin typeface="Arial Black" panose="020B0A04020102020204" pitchFamily="34" charset="0"/>
              </a:rPr>
              <a:t>8</a:t>
            </a:r>
            <a:r>
              <a:rPr lang="tr-TR" sz="1400" dirty="0" smtClean="0">
                <a:latin typeface="Arial Black" panose="020B0A04020102020204" pitchFamily="34" charset="0"/>
              </a:rPr>
              <a:t> </a:t>
            </a:r>
            <a:r>
              <a:rPr lang="tr-TR" sz="1400" dirty="0">
                <a:latin typeface="Arial Black" panose="020B0A04020102020204" pitchFamily="34" charset="0"/>
              </a:rPr>
              <a:t>ÖĞRENCİ</a:t>
            </a:r>
            <a:endParaRPr sz="1400" dirty="0">
              <a:latin typeface="Arial Black" panose="020B0A04020102020204" pitchFamily="34" charset="0"/>
            </a:endParaRPr>
          </a:p>
        </p:txBody>
      </p:sp>
      <p:sp>
        <p:nvSpPr>
          <p:cNvPr id="5455" name="Shape 5455"/>
          <p:cNvSpPr/>
          <p:nvPr/>
        </p:nvSpPr>
        <p:spPr>
          <a:xfrm>
            <a:off x="2133915" y="1731092"/>
            <a:ext cx="1375842" cy="1268464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2800">
                <a:latin typeface="Arial Black" panose="020B0A04020102020204" pitchFamily="34" charset="0"/>
              </a:rPr>
              <a:t>5</a:t>
            </a:r>
          </a:p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1200">
                <a:latin typeface="Arial Black" panose="020B0A04020102020204" pitchFamily="34" charset="0"/>
              </a:rPr>
              <a:t>ÖĞRETİM ELEMANI</a:t>
            </a:r>
            <a:endParaRPr sz="1400">
              <a:latin typeface="Arial Black" panose="020B0A04020102020204" pitchFamily="34" charset="0"/>
            </a:endParaRPr>
          </a:p>
        </p:txBody>
      </p:sp>
      <p:sp>
        <p:nvSpPr>
          <p:cNvPr id="5456" name="Shape 5456"/>
          <p:cNvSpPr/>
          <p:nvPr/>
        </p:nvSpPr>
        <p:spPr>
          <a:xfrm>
            <a:off x="2250260" y="4693687"/>
            <a:ext cx="1268464" cy="1268464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2800">
                <a:latin typeface="Arial Black"/>
              </a:rPr>
              <a:t>11</a:t>
            </a:r>
          </a:p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1600">
                <a:latin typeface="Arial Black" panose="020B0A04020102020204" pitchFamily="34" charset="0"/>
              </a:rPr>
              <a:t>MEZUN</a:t>
            </a:r>
            <a:endParaRPr sz="1600">
              <a:latin typeface="Arial Black" panose="020B0A040201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249049" y="865948"/>
            <a:ext cx="32512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tr-TR" b="1"/>
              <a:t>2024 Yılında</a:t>
            </a:r>
            <a:r>
              <a:rPr lang="tr-TR"/>
              <a:t>:</a:t>
            </a:r>
          </a:p>
        </p:txBody>
      </p:sp>
      <p:sp>
        <p:nvSpPr>
          <p:cNvPr id="18" name="Shape 5440">
            <a:extLst>
              <a:ext uri="{FF2B5EF4-FFF2-40B4-BE49-F238E27FC236}">
                <a16:creationId xmlns:a16="http://schemas.microsoft.com/office/drawing/2014/main" xmlns="" id="{FEBF5575-C358-4E75-8087-952887322CB6}"/>
              </a:ext>
            </a:extLst>
          </p:cNvPr>
          <p:cNvSpPr/>
          <p:nvPr/>
        </p:nvSpPr>
        <p:spPr>
          <a:xfrm>
            <a:off x="5664458" y="2602767"/>
            <a:ext cx="2513134" cy="123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1" tIns="25401" rIns="25401" bIns="25401">
            <a:spAutoFit/>
          </a:bodyPr>
          <a:lstStyle/>
          <a:p>
            <a:pPr algn="l">
              <a:defRPr sz="3200">
                <a:solidFill>
                  <a:srgbClr val="0085A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tr-TR" sz="2000" b="1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r>
              <a:rPr lang="tr-TR" sz="2400" b="1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tr-TR" sz="2000" b="1">
                <a:solidFill>
                  <a:srgbClr val="C00000"/>
                </a:solidFill>
                <a:latin typeface="Arial Black" panose="020B0A04020102020204" pitchFamily="34" charset="0"/>
              </a:rPr>
              <a:t>PROGRAM</a:t>
            </a:r>
            <a:endParaRPr sz="2000" b="1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600" b="1" u="sng"/>
              <a:t>Okulumuzda;</a:t>
            </a:r>
            <a:r>
              <a:rPr lang="tr-TR" sz="1400"/>
              <a:t/>
            </a:r>
            <a:br>
              <a:rPr lang="tr-TR" sz="1400"/>
            </a:br>
            <a:r>
              <a:rPr lang="tr-TR" sz="1400" b="1"/>
              <a:t>Aktif 2 Program</a:t>
            </a:r>
            <a:r>
              <a:rPr lang="tr-TR" sz="1400"/>
              <a:t>, </a:t>
            </a:r>
          </a:p>
          <a:p>
            <a:pPr>
              <a:lnSpc>
                <a:spcPct val="120000"/>
              </a:lnSpc>
              <a:defRPr sz="2000">
                <a:solidFill>
                  <a:srgbClr val="4C6077"/>
                </a:solidFill>
                <a:latin typeface="Geomanist Light"/>
                <a:ea typeface="Geomanist Light"/>
                <a:cs typeface="Geomanist Light"/>
                <a:sym typeface="Geomanist Light"/>
              </a:defRPr>
            </a:pPr>
            <a:r>
              <a:rPr lang="tr-TR" sz="1400" b="1"/>
              <a:t>Pasif 2 Program</a:t>
            </a:r>
            <a:r>
              <a:rPr lang="tr-TR" sz="1400"/>
              <a:t>, </a:t>
            </a:r>
          </a:p>
        </p:txBody>
      </p:sp>
      <p:sp>
        <p:nvSpPr>
          <p:cNvPr id="19" name="Shape 5455">
            <a:extLst>
              <a:ext uri="{FF2B5EF4-FFF2-40B4-BE49-F238E27FC236}">
                <a16:creationId xmlns:a16="http://schemas.microsoft.com/office/drawing/2014/main" xmlns="" id="{AF886231-98A0-4160-9761-BED3B43BCA9A}"/>
              </a:ext>
            </a:extLst>
          </p:cNvPr>
          <p:cNvSpPr/>
          <p:nvPr/>
        </p:nvSpPr>
        <p:spPr>
          <a:xfrm>
            <a:off x="573868" y="3181005"/>
            <a:ext cx="1560047" cy="1268464"/>
          </a:xfrm>
          <a:prstGeom prst="ellipse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25401" tIns="25401" rIns="25401" bIns="25401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2400">
                <a:latin typeface="Arial Black" panose="020B0A04020102020204" pitchFamily="34" charset="0"/>
              </a:rPr>
              <a:t>4</a:t>
            </a:r>
          </a:p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tr-TR" sz="1400">
                <a:latin typeface="Arial Black" panose="020B0A04020102020204" pitchFamily="34" charset="0"/>
              </a:rPr>
              <a:t>PROGRAM</a:t>
            </a:r>
            <a:endParaRPr sz="160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5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5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0" grpId="0" animBg="1" advAuto="0"/>
      <p:bldP spid="5441" grpId="0" animBg="1" advAuto="0"/>
      <p:bldP spid="5442" grpId="0" animBg="1" advAuto="0"/>
      <p:bldP spid="5443" grpId="0" animBg="1" advAuto="0"/>
      <p:bldP spid="5444" grpId="0" animBg="1" advAuto="0"/>
      <p:bldP spid="5445" grpId="0" animBg="1" advAuto="0"/>
      <p:bldP spid="18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tr-TR" smtClean="0"/>
              <a:pPr/>
              <a:t>4</a:t>
            </a:fld>
            <a:endParaRPr lang="tr-TR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609006" y="225083"/>
            <a:ext cx="9652023" cy="6372665"/>
          </a:xfrm>
        </p:spPr>
        <p:txBody>
          <a:bodyPr>
            <a:normAutofit/>
          </a:bodyPr>
          <a:lstStyle/>
          <a:p>
            <a:r>
              <a:rPr lang="tr-TR" sz="32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İdari Personel Listesi:</a:t>
            </a:r>
            <a:r>
              <a:rPr lang="tr-T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Okul Sekreteri: Ömer Faruk GÖKMEN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Mutemet: Yasemin Çetin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Yazı İşleri-Öğrenci İşleri: Elif ALTUN (ayrıldı)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32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Akademik Personel Listesi:</a:t>
            </a:r>
            <a:r>
              <a:rPr lang="tr-T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Okul Müdürü: 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tr-TR" sz="32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Üyesi Abdulkadir TANRIKULU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Müdür Yardımcısı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32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Gör. Dr. Habip Artan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tr-TR" sz="3200" cap="none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Üyesi Fatma BAŞDEMİR (Bitkisel ve Hayvansal Üretim Bölüm Başkanı) 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tr-TR" sz="32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Üyesi Tuba RASTGELDİ DOĞAN (Mühendislik)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Gör. Ali Ferdi ÇAĞLAYAN</a:t>
            </a:r>
            <a:b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3200" cap="none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Öğr</a:t>
            </a:r>
            <a:r>
              <a:rPr lang="tr-TR" sz="3200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Gör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32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Şehmus</a:t>
            </a:r>
            <a:r>
              <a:rPr lang="tr-TR" sz="32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RÜZGAR</a:t>
            </a:r>
            <a:endParaRPr lang="tr-TR" sz="32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1804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5756113"/>
              </p:ext>
            </p:extLst>
          </p:nvPr>
        </p:nvGraphicFramePr>
        <p:xfrm>
          <a:off x="2180492" y="429514"/>
          <a:ext cx="9402215" cy="6428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Dikdörtgen 8">
            <a:extLst>
              <a:ext uri="{FF2B5EF4-FFF2-40B4-BE49-F238E27FC236}">
                <a16:creationId xmlns:a16="http://schemas.microsoft.com/office/drawing/2014/main" xmlns="" id="{00BEBAB3-B003-4EA1-80F1-49DA983A8341}"/>
              </a:ext>
            </a:extLst>
          </p:cNvPr>
          <p:cNvSpPr/>
          <p:nvPr/>
        </p:nvSpPr>
        <p:spPr>
          <a:xfrm>
            <a:off x="8976320" y="429514"/>
            <a:ext cx="1224136" cy="526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xmlns="" id="{B1A26AAC-4833-4CA3-97AF-B8A9F6659C9F}"/>
              </a:ext>
            </a:extLst>
          </p:cNvPr>
          <p:cNvSpPr/>
          <p:nvPr/>
        </p:nvSpPr>
        <p:spPr>
          <a:xfrm>
            <a:off x="5951984" y="0"/>
            <a:ext cx="654431" cy="429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E431F1B-CBF0-4220-877B-47266510EA3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6"/>
          <a:stretch/>
        </p:blipFill>
        <p:spPr>
          <a:xfrm>
            <a:off x="10279810" y="0"/>
            <a:ext cx="1919536" cy="6858000"/>
          </a:xfrm>
          <a:prstGeom prst="rect">
            <a:avLst/>
          </a:prstGeom>
        </p:spPr>
      </p:pic>
      <p:sp>
        <p:nvSpPr>
          <p:cNvPr id="14" name="Başlık 1">
            <a:extLst>
              <a:ext uri="{FF2B5EF4-FFF2-40B4-BE49-F238E27FC236}">
                <a16:creationId xmlns:a16="http://schemas.microsoft.com/office/drawing/2014/main" xmlns="" id="{E79B7BC3-4841-4440-98B2-704C006C2364}"/>
              </a:ext>
            </a:extLst>
          </p:cNvPr>
          <p:cNvSpPr txBox="1">
            <a:spLocks/>
          </p:cNvSpPr>
          <p:nvPr/>
        </p:nvSpPr>
        <p:spPr>
          <a:xfrm>
            <a:off x="167751" y="1615327"/>
            <a:ext cx="3287688" cy="11936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b="1">
                <a:latin typeface="Arial Black" panose="020B0A04020102020204" pitchFamily="34" charset="0"/>
              </a:rPr>
              <a:t>3 BÖLÜM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63789" y="286927"/>
            <a:ext cx="4897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>
                <a:latin typeface="Arial Black" panose="020B0A04020102020204" pitchFamily="34" charset="0"/>
              </a:rPr>
              <a:t>CEYLANPINAR </a:t>
            </a:r>
          </a:p>
          <a:p>
            <a:r>
              <a:rPr lang="tr-TR" sz="2800" b="1">
                <a:latin typeface="Arial Black" panose="020B0A04020102020204" pitchFamily="34" charset="0"/>
              </a:rPr>
              <a:t>TARIM MYO HAKKINDA </a:t>
            </a:r>
          </a:p>
        </p:txBody>
      </p:sp>
      <p:sp>
        <p:nvSpPr>
          <p:cNvPr id="12" name="Başlık 1">
            <a:extLst>
              <a:ext uri="{FF2B5EF4-FFF2-40B4-BE49-F238E27FC236}">
                <a16:creationId xmlns:a16="http://schemas.microsoft.com/office/drawing/2014/main" xmlns="" id="{E6AF75DF-F576-4643-9CB6-70F8D96EF0AB}"/>
              </a:ext>
            </a:extLst>
          </p:cNvPr>
          <p:cNvSpPr txBox="1">
            <a:spLocks/>
          </p:cNvSpPr>
          <p:nvPr/>
        </p:nvSpPr>
        <p:spPr>
          <a:xfrm>
            <a:off x="731803" y="3896937"/>
            <a:ext cx="3287688" cy="11936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b="1">
                <a:latin typeface="Arial Black" panose="020B0A04020102020204" pitchFamily="34" charset="0"/>
              </a:rPr>
              <a:t>4 program</a:t>
            </a:r>
          </a:p>
        </p:txBody>
      </p:sp>
    </p:spTree>
    <p:extLst>
      <p:ext uri="{BB962C8B-B14F-4D97-AF65-F5344CB8AC3E}">
        <p14:creationId xmlns:p14="http://schemas.microsoft.com/office/powerpoint/2010/main" val="38143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Unvan 1"/>
          <p:cNvSpPr>
            <a:spLocks noGrp="1"/>
          </p:cNvSpPr>
          <p:nvPr>
            <p:ph type="title"/>
          </p:nvPr>
        </p:nvSpPr>
        <p:spPr>
          <a:xfrm>
            <a:off x="570292" y="107738"/>
            <a:ext cx="11199055" cy="858072"/>
          </a:xfrm>
        </p:spPr>
        <p:txBody>
          <a:bodyPr>
            <a:noAutofit/>
          </a:bodyPr>
          <a:lstStyle/>
          <a:p>
            <a:r>
              <a:rPr lang="tr-TR" sz="2400" b="1">
                <a:latin typeface="Arial Black" panose="020B0A04020102020204" pitchFamily="34" charset="0"/>
              </a:rPr>
              <a:t>2023 Yılı Stratejik Yönetim Hedeflerin Gerçekleşme Oranları (Performans)</a:t>
            </a:r>
          </a:p>
        </p:txBody>
      </p:sp>
      <p:pic>
        <p:nvPicPr>
          <p:cNvPr id="4" name="Resim 3" descr="metin, ekran görüntüsü, daire, diyagram içeren bir resim&#10;&#10;Açıklama otomatik olarak oluşturuldu">
            <a:extLst>
              <a:ext uri="{FF2B5EF4-FFF2-40B4-BE49-F238E27FC236}">
                <a16:creationId xmlns:a16="http://schemas.microsoft.com/office/drawing/2014/main" xmlns="" id="{2DA06DE5-E680-FE4C-EF99-3490234D8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86298"/>
            <a:ext cx="10446025" cy="597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6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2">
            <a:extLst>
              <a:ext uri="{FF2B5EF4-FFF2-40B4-BE49-F238E27FC236}">
                <a16:creationId xmlns:a16="http://schemas.microsoft.com/office/drawing/2014/main" xmlns="" id="{EE547616-1450-4613-916D-86D9ECD3D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90614"/>
              </p:ext>
            </p:extLst>
          </p:nvPr>
        </p:nvGraphicFramePr>
        <p:xfrm>
          <a:off x="1" y="1"/>
          <a:ext cx="11300256" cy="8091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8467">
                  <a:extLst>
                    <a:ext uri="{9D8B030D-6E8A-4147-A177-3AD203B41FA5}">
                      <a16:colId xmlns:a16="http://schemas.microsoft.com/office/drawing/2014/main" xmlns="" val="107610828"/>
                    </a:ext>
                  </a:extLst>
                </a:gridCol>
                <a:gridCol w="7015839">
                  <a:extLst>
                    <a:ext uri="{9D8B030D-6E8A-4147-A177-3AD203B41FA5}">
                      <a16:colId xmlns:a16="http://schemas.microsoft.com/office/drawing/2014/main" xmlns="" val="536122625"/>
                    </a:ext>
                  </a:extLst>
                </a:gridCol>
                <a:gridCol w="815552">
                  <a:extLst>
                    <a:ext uri="{9D8B030D-6E8A-4147-A177-3AD203B41FA5}">
                      <a16:colId xmlns:a16="http://schemas.microsoft.com/office/drawing/2014/main" xmlns="" val="2835599037"/>
                    </a:ext>
                  </a:extLst>
                </a:gridCol>
                <a:gridCol w="670735">
                  <a:extLst>
                    <a:ext uri="{9D8B030D-6E8A-4147-A177-3AD203B41FA5}">
                      <a16:colId xmlns:a16="http://schemas.microsoft.com/office/drawing/2014/main" xmlns="" val="442401532"/>
                    </a:ext>
                  </a:extLst>
                </a:gridCol>
                <a:gridCol w="1109663">
                  <a:extLst>
                    <a:ext uri="{9D8B030D-6E8A-4147-A177-3AD203B41FA5}">
                      <a16:colId xmlns:a16="http://schemas.microsoft.com/office/drawing/2014/main" xmlns="" val="710574988"/>
                    </a:ext>
                  </a:extLst>
                </a:gridCol>
              </a:tblGrid>
              <a:tr h="21610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dirty="0">
                          <a:effectLst/>
                        </a:rPr>
                        <a:t>Ceylanpınar Tarım Meslek Yüksekokulu 2024 Dönemi Akademik Performans Göstergesi</a:t>
                      </a:r>
                      <a:endParaRPr lang="tr-T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1053551"/>
                  </a:ext>
                </a:extLst>
              </a:tr>
              <a:tr h="1490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Faaliyet Tipi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Faaliyet Türü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Faaliyet Sayısı</a:t>
                      </a:r>
                      <a:endParaRPr lang="tr-TR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67448041"/>
                  </a:ext>
                </a:extLst>
              </a:tr>
              <a:tr h="345634">
                <a:tc row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Yayın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SCI-</a:t>
                      </a:r>
                      <a:r>
                        <a:rPr lang="tr-TR" sz="1100" err="1">
                          <a:effectLst/>
                        </a:rPr>
                        <a:t>Expanded</a:t>
                      </a:r>
                      <a:r>
                        <a:rPr lang="tr-TR" sz="1100">
                          <a:effectLst/>
                        </a:rPr>
                        <a:t> (Science </a:t>
                      </a:r>
                      <a:r>
                        <a:rPr lang="tr-TR" sz="1100" err="1">
                          <a:effectLst/>
                        </a:rPr>
                        <a:t>Citation</a:t>
                      </a:r>
                      <a:r>
                        <a:rPr lang="tr-TR" sz="1100">
                          <a:effectLst/>
                        </a:rPr>
                        <a:t> Index), SSCI (</a:t>
                      </a:r>
                      <a:r>
                        <a:rPr lang="tr-TR" sz="1100" err="1">
                          <a:effectLst/>
                        </a:rPr>
                        <a:t>Social</a:t>
                      </a:r>
                      <a:r>
                        <a:rPr lang="tr-TR" sz="1100">
                          <a:effectLst/>
                        </a:rPr>
                        <a:t> Science </a:t>
                      </a:r>
                      <a:r>
                        <a:rPr lang="tr-TR" sz="1100" err="1">
                          <a:effectLst/>
                        </a:rPr>
                        <a:t>Citation</a:t>
                      </a:r>
                      <a:r>
                        <a:rPr lang="tr-TR" sz="1100">
                          <a:effectLst/>
                        </a:rPr>
                        <a:t> Index) ve AHCI (</a:t>
                      </a:r>
                      <a:r>
                        <a:rPr lang="tr-TR" sz="1100" err="1">
                          <a:effectLst/>
                        </a:rPr>
                        <a:t>Arts</a:t>
                      </a:r>
                      <a:r>
                        <a:rPr lang="tr-TR" sz="1100">
                          <a:effectLst/>
                        </a:rPr>
                        <a:t> </a:t>
                      </a:r>
                      <a:r>
                        <a:rPr lang="tr-TR" sz="1100" err="1">
                          <a:effectLst/>
                        </a:rPr>
                        <a:t>and</a:t>
                      </a:r>
                      <a:r>
                        <a:rPr lang="tr-TR" sz="1100">
                          <a:effectLst/>
                        </a:rPr>
                        <a:t> </a:t>
                      </a:r>
                      <a:r>
                        <a:rPr lang="tr-TR" sz="1100" err="1">
                          <a:effectLst/>
                        </a:rPr>
                        <a:t>Humanities</a:t>
                      </a:r>
                      <a:r>
                        <a:rPr lang="tr-TR" sz="1100">
                          <a:effectLst/>
                        </a:rPr>
                        <a:t> </a:t>
                      </a:r>
                      <a:r>
                        <a:rPr lang="tr-TR" sz="1100" err="1">
                          <a:effectLst/>
                        </a:rPr>
                        <a:t>Citation</a:t>
                      </a:r>
                      <a:r>
                        <a:rPr lang="tr-TR" sz="1100">
                          <a:effectLst/>
                        </a:rPr>
                        <a:t> Index) kapsamındaki dergilerde yayımlanmış makale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44310911"/>
                  </a:ext>
                </a:extLst>
              </a:tr>
              <a:tr h="20335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Diğer uluslararası hakemli dergilerde yayımlanmış tam makale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8327112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TR Dizin Dergi Listesi kapsamındaki dergilerde yayımlanmış makale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20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75730988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Ulusal hakemli dergilerde yayımlanmış tam makale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29548565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Uluslararası yayınevleri tarafından yayımlanmış kitap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09956009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Uluslararası yayınevleri tarafından yayımlanmış kitap editörlüğü veya bölüm yazarlığı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2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94506743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Ulusal yayınevleri tarafından yayımlanmış kitap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6809973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Ulusal yayınevleri tarafından yayımlanmış kitap editörlüğü veya bölüm yazarlığı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64267287"/>
                  </a:ext>
                </a:extLst>
              </a:tr>
              <a:tr h="182434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Proje</a:t>
                      </a:r>
                      <a:endParaRPr lang="tr-TR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Devam eden veya başarı ile tamamlanmış Uluslararası kurum ve kuruluşlarca desteklenen projeler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82208553"/>
                  </a:ext>
                </a:extLst>
              </a:tr>
              <a:tr h="20335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Devam eden veya başarı ile tamamlanmış Ulusal kurum ve kuruluşlarca desteklenen projeler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78129875"/>
                  </a:ext>
                </a:extLst>
              </a:tr>
              <a:tr h="20335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Devam eden veya başarı ile tamamlanmış Üniversite bilimsel araştırma projeleri (BAP)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89338329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Devam eden veya başarı ile tamamlanmış Proje Bütçesi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95803157"/>
                  </a:ext>
                </a:extLst>
              </a:tr>
              <a:tr h="313077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Atıf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100">
                        <a:effectLst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44571580"/>
                  </a:ext>
                </a:extLst>
              </a:tr>
              <a:tr h="3456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100">
                        <a:effectLst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20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29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97106559"/>
                  </a:ext>
                </a:extLst>
              </a:tr>
              <a:tr h="3456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100">
                        <a:effectLst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20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46721621"/>
                  </a:ext>
                </a:extLst>
              </a:tr>
              <a:tr h="47385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Bilimsel Kongre ve Sempozyum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Uluslararası kongre, sempozyum, panel, çalıştay gibi bilimsel, sanatsal toplantılarda sunulan ve yayımlanan bildiri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33773018"/>
                  </a:ext>
                </a:extLst>
              </a:tr>
              <a:tr h="20335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Ulusal kongre, sempozyum, panel, çalıştay gibi bilimsel, sanatsal toplantılarda sunulan ve yayımlanan bildiri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94440014"/>
                  </a:ext>
                </a:extLst>
              </a:tr>
              <a:tr h="18243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Tez Danışmanlıkları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Yüksek Lisans Tezlerinde Devam Eden Danışmanlık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69250021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Doktora veya Uzmanlık Tezlerinde Devam Eden Danışmanlık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82374555"/>
                  </a:ext>
                </a:extLst>
              </a:tr>
              <a:tr h="18243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Patent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Uluslararası Patent (Tescil Edilmiş veya Başvuru Yapılmış)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60791827"/>
                  </a:ext>
                </a:extLst>
              </a:tr>
              <a:tr h="18243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100">
                          <a:effectLst/>
                        </a:rPr>
                        <a:t>Ulusal Patent (Tescil Edilmiş veya Başvuru Yapılmış)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00" marR="178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52241291"/>
                  </a:ext>
                </a:extLst>
              </a:tr>
              <a:tr h="325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>
                          <a:effectLst/>
                        </a:rPr>
                        <a:t>TOPLAM</a:t>
                      </a: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537" marR="11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537" marR="11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tr-TR" sz="12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xmlns="" val="1580858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082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8</a:t>
            </a:fld>
            <a:endParaRPr lang="tr-TR"/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8759"/>
            <a:ext cx="12191999" cy="743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071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D1EBF-59EC-44F4-B9C5-8384432AF40E}" type="slidenum">
              <a:rPr lang="tr-TR" smtClean="0"/>
              <a:t>9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2065"/>
            <a:ext cx="12191999" cy="76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77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</TotalTime>
  <Words>1152</Words>
  <Application>Microsoft Office PowerPoint</Application>
  <PresentationFormat>Özel</PresentationFormat>
  <Paragraphs>278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PowerPoint Sunusu</vt:lpstr>
      <vt:lpstr>Ceylanpınar Tarım Myo Kalite Ekibimiz </vt:lpstr>
      <vt:lpstr>CeylanpInar tarIm myo PERSONEL VE ÖĞRENCİ SAYILARI</vt:lpstr>
      <vt:lpstr>İdari Personel Listesi: Okul Sekreteri: Ömer Faruk GÖKMEN Mutemet: Yasemin Çetin Yazı İşleri-Öğrenci İşleri: Elif ALTUN (ayrıldı)  Akademik Personel Listesi: Okul Müdürü: Dr. Öğr. Üyesi Abdulkadir TANRIKULU Müdür Yardımcısı: Öğr. Gör. Dr. Habip Artan Dr. Öğr. Üyesi Fatma BAŞDEMİR (Bitkisel ve Hayvansal Üretim Bölüm Başkanı)  Dr. Öğr. Üyesi Tuba RASTGELDİ DOĞAN (Mühendislik) Öğr. Gör. Ali Ferdi ÇAĞLAYAN Öğr. Gör. Şehmus RÜZGAR</vt:lpstr>
      <vt:lpstr>PowerPoint Sunusu</vt:lpstr>
      <vt:lpstr>2023 Yılı Stratejik Yönetim Hedeflerin Gerçekleşme Oranları (Performans)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Sehmus_ruzgar</cp:lastModifiedBy>
  <cp:revision>26</cp:revision>
  <dcterms:created xsi:type="dcterms:W3CDTF">2021-09-27T09:06:16Z</dcterms:created>
  <dcterms:modified xsi:type="dcterms:W3CDTF">2024-09-05T09:38:20Z</dcterms:modified>
</cp:coreProperties>
</file>